
<file path=[Content_Types].xml><?xml version="1.0" encoding="utf-8"?>
<Types xmlns="http://schemas.openxmlformats.org/package/2006/content-types">
  <Default Extension="jpeg" ContentType="image/jpeg"/>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8"/>
  </p:notesMasterIdLst>
  <p:sldIdLst>
    <p:sldId id="260" r:id="rId5"/>
    <p:sldId id="261" r:id="rId6"/>
    <p:sldId id="262" r:id="rId7"/>
    <p:sldId id="266" r:id="rId8"/>
    <p:sldId id="267" r:id="rId9"/>
    <p:sldId id="269" r:id="rId10"/>
    <p:sldId id="271" r:id="rId11"/>
    <p:sldId id="270" r:id="rId12"/>
    <p:sldId id="268" r:id="rId13"/>
    <p:sldId id="264" r:id="rId14"/>
    <p:sldId id="265" r:id="rId15"/>
    <p:sldId id="263" r:id="rId16"/>
    <p:sldId id="257"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C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82"/>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media1.mkv>
</file>

<file path=ppt/media/media2.mkv>
</file>

<file path=ppt/media/media3.mkv>
</file>

<file path=ppt/media/media4.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3F774C-70F7-4ED4-813C-739E51CF8487}" type="datetimeFigureOut">
              <a:rPr lang="en-US" smtClean="0"/>
              <a:t>9/23/2023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24A772-5D94-4F12-8B86-44D4FB26368F}" type="slidenum">
              <a:rPr lang="en-US" smtClean="0"/>
              <a:t>‹#›</a:t>
            </a:fld>
            <a:endParaRPr lang="en-US" dirty="0"/>
          </a:p>
        </p:txBody>
      </p:sp>
    </p:spTree>
    <p:extLst>
      <p:ext uri="{BB962C8B-B14F-4D97-AF65-F5344CB8AC3E}">
        <p14:creationId xmlns:p14="http://schemas.microsoft.com/office/powerpoint/2010/main" val="268842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9F2E34D-57B0-41D5-A7AF-DF10D1068115}" type="datetime1">
              <a:rPr lang="en-US" smtClean="0"/>
              <a:t>9/23/2023</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F6E8327-77F4-4A2B-9238-101C8E3404E4}" type="datetime1">
              <a:rPr lang="en-US" smtClean="0"/>
              <a:t>9/23/2023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287327A-3B7B-4F18-AD00-4892CF91FF9D}" type="datetime1">
              <a:rPr lang="en-US" smtClean="0"/>
              <a:t>9/23/2023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398241-E647-4007-AB01-BB30869910EB}" type="datetime1">
              <a:rPr lang="en-US" smtClean="0"/>
              <a:t>9/23/2023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9F5554-C941-4C3B-A197-75ED448862A0}" type="datetime1">
              <a:rPr lang="en-US" smtClean="0"/>
              <a:t>9/23/2023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C6B44A0-C3F8-4023-9352-7CF7C034B2C8}" type="datetime1">
              <a:rPr lang="en-US" smtClean="0"/>
              <a:t>9/23/2023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C3DC5B-471F-47EA-B884-FE923235A560}" type="datetime1">
              <a:rPr lang="en-US" smtClean="0"/>
              <a:t>9/23/2023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3F8C408-3247-4796-93FF-B91D6887AEC0}" type="datetime1">
              <a:rPr lang="en-US" smtClean="0"/>
              <a:t>9/23/2023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A1D282-CC74-49F4-B876-75084EFB56F1}" type="datetime1">
              <a:rPr lang="en-US" smtClean="0"/>
              <a:t>9/23/2023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F56EAF9-2583-4989-8D87-13F548ED6E0C}" type="datetime1">
              <a:rPr lang="en-US" smtClean="0"/>
              <a:t>9/23/2023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70E3CFB-BB1B-4B2A-ADF6-B1A4609854C4}" type="datetime1">
              <a:rPr lang="en-US" smtClean="0"/>
              <a:t>9/23/2023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B3AEAA8-1A97-412E-935C-2E918F139579}" type="datetime1">
              <a:rPr lang="en-US" smtClean="0"/>
              <a:t>9/23/2023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38B0DF1-CA1F-4E36-8C65-C52A9896A8FB}" type="datetime1">
              <a:rPr lang="en-US" smtClean="0"/>
              <a:t>9/23/2023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B6173FD-197A-4AD6-8D60-38B6A76F0734}" type="datetime1">
              <a:rPr lang="en-US" smtClean="0"/>
              <a:t>9/23/2023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DC3949-07FA-4C7A-A990-D6D1043EED71}" type="datetime1">
              <a:rPr lang="en-US" smtClean="0"/>
              <a:t>9/23/2023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E9E2DE8-6D13-4218-A974-D45AA7B6E4FF}" type="datetime1">
              <a:rPr lang="en-US" smtClean="0"/>
              <a:t>9/23/2023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CDAB7D7-4BDA-4ABC-B31D-66201C69A314}" type="datetime1">
              <a:rPr lang="en-US" smtClean="0"/>
              <a:t>9/23/2023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E3F0A0B-291C-4112-A023-023C51AB2E85}" type="datetime1">
              <a:rPr lang="en-US" smtClean="0"/>
              <a:t>9/23/2023</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hf sldNum="0"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kv"/><Relationship Id="rId1" Type="http://schemas.microsoft.com/office/2007/relationships/media" Target="../media/media1.mkv"/><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kv"/><Relationship Id="rId1" Type="http://schemas.microsoft.com/office/2007/relationships/media" Target="../media/media2.mkv"/><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kv"/><Relationship Id="rId1" Type="http://schemas.microsoft.com/office/2007/relationships/media" Target="../media/media3.mkv"/><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kv"/><Relationship Id="rId1" Type="http://schemas.microsoft.com/office/2007/relationships/media" Target="../media/media4.mkv"/><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hyperlink" Target="https://moodflickers.onrender.com/" TargetMode="External"/><Relationship Id="rId2" Type="http://schemas.openxmlformats.org/officeDocument/2006/relationships/hyperlink" Target="https://github.com/shrishail356/mood_flickers"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5A92FE9-DB05-4D0D-AF5A-BE8664B9FF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a:extLst>
              <a:ext uri="{FF2B5EF4-FFF2-40B4-BE49-F238E27FC236}">
                <a16:creationId xmlns:a16="http://schemas.microsoft.com/office/drawing/2014/main" id="{53D9B26A-5143-49A7-BA98-D871D5BD71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1"/>
            <a:ext cx="5014912" cy="6857999"/>
            <a:chOff x="2928938" y="-4763"/>
            <a:chExt cx="5014912" cy="6862763"/>
          </a:xfrm>
        </p:grpSpPr>
        <p:sp>
          <p:nvSpPr>
            <p:cNvPr id="24" name="Freeform 6">
              <a:extLst>
                <a:ext uri="{FF2B5EF4-FFF2-40B4-BE49-F238E27FC236}">
                  <a16:creationId xmlns:a16="http://schemas.microsoft.com/office/drawing/2014/main" id="{68B85E55-A2A1-4682-B891-F201358A92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txBody>
            <a:bodyPr/>
            <a:lstStyle/>
            <a:p>
              <a:endParaRPr lang="en-IN"/>
            </a:p>
          </p:txBody>
        </p:sp>
        <p:sp>
          <p:nvSpPr>
            <p:cNvPr id="25" name="Freeform 7">
              <a:extLst>
                <a:ext uri="{FF2B5EF4-FFF2-40B4-BE49-F238E27FC236}">
                  <a16:creationId xmlns:a16="http://schemas.microsoft.com/office/drawing/2014/main" id="{45EF6EDB-9B5D-49E9-96FA-1AE08BF95E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txBody>
            <a:bodyPr/>
            <a:lstStyle/>
            <a:p>
              <a:endParaRPr lang="en-IN"/>
            </a:p>
          </p:txBody>
        </p:sp>
        <p:sp>
          <p:nvSpPr>
            <p:cNvPr id="26" name="Freeform 12">
              <a:extLst>
                <a:ext uri="{FF2B5EF4-FFF2-40B4-BE49-F238E27FC236}">
                  <a16:creationId xmlns:a16="http://schemas.microsoft.com/office/drawing/2014/main" id="{38338226-D6E2-4EEE-B271-DB4BD096DB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txBody>
            <a:bodyPr/>
            <a:lstStyle/>
            <a:p>
              <a:endParaRPr lang="en-IN"/>
            </a:p>
          </p:txBody>
        </p:sp>
        <p:sp>
          <p:nvSpPr>
            <p:cNvPr id="27" name="Freeform 13">
              <a:extLst>
                <a:ext uri="{FF2B5EF4-FFF2-40B4-BE49-F238E27FC236}">
                  <a16:creationId xmlns:a16="http://schemas.microsoft.com/office/drawing/2014/main" id="{4878FB48-17B3-4A11-8025-DE0945CD4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txBody>
            <a:bodyPr/>
            <a:lstStyle/>
            <a:p>
              <a:endParaRPr lang="en-IN"/>
            </a:p>
          </p:txBody>
        </p:sp>
        <p:sp>
          <p:nvSpPr>
            <p:cNvPr id="28" name="Freeform 14">
              <a:extLst>
                <a:ext uri="{FF2B5EF4-FFF2-40B4-BE49-F238E27FC236}">
                  <a16:creationId xmlns:a16="http://schemas.microsoft.com/office/drawing/2014/main" id="{4150A21C-DD6D-4D3C-9E95-7A3CA263B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txBody>
            <a:bodyPr/>
            <a:lstStyle/>
            <a:p>
              <a:endParaRPr lang="en-IN"/>
            </a:p>
          </p:txBody>
        </p:sp>
        <p:sp>
          <p:nvSpPr>
            <p:cNvPr id="29" name="Freeform 15">
              <a:extLst>
                <a:ext uri="{FF2B5EF4-FFF2-40B4-BE49-F238E27FC236}">
                  <a16:creationId xmlns:a16="http://schemas.microsoft.com/office/drawing/2014/main" id="{7505BF04-104D-4180-A284-42FCD6B04D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txBody>
            <a:bodyPr/>
            <a:lstStyle/>
            <a:p>
              <a:endParaRPr lang="en-IN"/>
            </a:p>
          </p:txBody>
        </p:sp>
      </p:grpSp>
      <p:sp>
        <p:nvSpPr>
          <p:cNvPr id="2" name="Title 1">
            <a:extLst>
              <a:ext uri="{FF2B5EF4-FFF2-40B4-BE49-F238E27FC236}">
                <a16:creationId xmlns:a16="http://schemas.microsoft.com/office/drawing/2014/main" id="{652CD06E-EB43-4697-A9C1-290232C3BAD6}"/>
              </a:ext>
            </a:extLst>
          </p:cNvPr>
          <p:cNvSpPr>
            <a:spLocks noGrp="1"/>
          </p:cNvSpPr>
          <p:nvPr>
            <p:ph type="ctrTitle"/>
          </p:nvPr>
        </p:nvSpPr>
        <p:spPr>
          <a:xfrm>
            <a:off x="520192" y="627436"/>
            <a:ext cx="9589328" cy="1280467"/>
          </a:xfrm>
        </p:spPr>
        <p:txBody>
          <a:bodyPr>
            <a:normAutofit fontScale="90000"/>
          </a:bodyPr>
          <a:lstStyle/>
          <a:p>
            <a:pPr algn="l"/>
            <a:r>
              <a:rPr lang="en-US" sz="6600" b="1" dirty="0"/>
              <a:t>Basic Details of the Team and Problem Statement</a:t>
            </a:r>
            <a:endParaRPr lang="en-US" sz="6200" dirty="0"/>
          </a:p>
        </p:txBody>
      </p:sp>
      <p:sp>
        <p:nvSpPr>
          <p:cNvPr id="3" name="Subtitle 2">
            <a:extLst>
              <a:ext uri="{FF2B5EF4-FFF2-40B4-BE49-F238E27FC236}">
                <a16:creationId xmlns:a16="http://schemas.microsoft.com/office/drawing/2014/main" id="{1FBBDE4E-FFA3-44D5-BA0B-7575E2214B7C}"/>
              </a:ext>
            </a:extLst>
          </p:cNvPr>
          <p:cNvSpPr>
            <a:spLocks noGrp="1"/>
          </p:cNvSpPr>
          <p:nvPr>
            <p:ph type="subTitle" idx="1"/>
          </p:nvPr>
        </p:nvSpPr>
        <p:spPr>
          <a:xfrm>
            <a:off x="590364" y="2193813"/>
            <a:ext cx="9792070" cy="4526591"/>
          </a:xfrm>
        </p:spPr>
        <p:txBody>
          <a:bodyPr>
            <a:normAutofit fontScale="92500" lnSpcReduction="10000"/>
          </a:bodyPr>
          <a:lstStyle/>
          <a:p>
            <a:pPr marL="0" lvl="0" indent="0" algn="l" rtl="0">
              <a:lnSpc>
                <a:spcPct val="90000"/>
              </a:lnSpc>
              <a:spcBef>
                <a:spcPts val="0"/>
              </a:spcBef>
              <a:spcAft>
                <a:spcPts val="0"/>
              </a:spcAft>
              <a:buClr>
                <a:schemeClr val="lt2"/>
              </a:buClr>
              <a:buSzPts val="1800"/>
              <a:buNone/>
            </a:pPr>
            <a:r>
              <a:rPr lang="en-US" dirty="0">
                <a:solidFill>
                  <a:srgbClr val="33CCFF"/>
                </a:solidFill>
                <a:latin typeface="Franklin Gothic"/>
                <a:ea typeface="Franklin Gothic"/>
                <a:cs typeface="Franklin Gothic"/>
                <a:sym typeface="Franklin Gothic"/>
              </a:rPr>
              <a:t>Ministry/Organization Name/Student Innovation: Government </a:t>
            </a:r>
            <a:r>
              <a:rPr lang="en-US">
                <a:solidFill>
                  <a:srgbClr val="33CCFF"/>
                </a:solidFill>
                <a:latin typeface="Franklin Gothic"/>
                <a:ea typeface="Franklin Gothic"/>
                <a:cs typeface="Franklin Gothic"/>
                <a:sym typeface="Franklin Gothic"/>
              </a:rPr>
              <a:t>eMarketplace</a:t>
            </a:r>
            <a:endParaRPr lang="en-US" dirty="0">
              <a:solidFill>
                <a:srgbClr val="33CCFF"/>
              </a:solidFill>
              <a:latin typeface="Franklin Gothic"/>
              <a:ea typeface="Franklin Gothic"/>
              <a:cs typeface="Franklin Gothic"/>
              <a:sym typeface="Franklin Gothic"/>
            </a:endParaRPr>
          </a:p>
          <a:p>
            <a:pPr marL="0" lvl="0" indent="0" algn="l" rtl="0">
              <a:lnSpc>
                <a:spcPct val="90000"/>
              </a:lnSpc>
              <a:spcBef>
                <a:spcPts val="1000"/>
              </a:spcBef>
              <a:spcAft>
                <a:spcPts val="0"/>
              </a:spcAft>
              <a:buClr>
                <a:schemeClr val="lt2"/>
              </a:buClr>
              <a:buSzPts val="1800"/>
              <a:buNone/>
            </a:pPr>
            <a:r>
              <a:rPr lang="en-US" dirty="0">
                <a:solidFill>
                  <a:srgbClr val="33CCFF"/>
                </a:solidFill>
                <a:latin typeface="Franklin Gothic"/>
                <a:ea typeface="Franklin Gothic"/>
                <a:cs typeface="Franklin Gothic"/>
                <a:sym typeface="Franklin Gothic"/>
              </a:rPr>
              <a:t>PS Code: SIH1357</a:t>
            </a:r>
            <a:endParaRPr lang="en-US" dirty="0">
              <a:solidFill>
                <a:srgbClr val="33CCFF"/>
              </a:solidFill>
            </a:endParaRPr>
          </a:p>
          <a:p>
            <a:pPr algn="l">
              <a:lnSpc>
                <a:spcPct val="90000"/>
              </a:lnSpc>
              <a:spcBef>
                <a:spcPts val="1000"/>
              </a:spcBef>
              <a:spcAft>
                <a:spcPts val="0"/>
              </a:spcAft>
              <a:buClr>
                <a:schemeClr val="lt2"/>
              </a:buClr>
              <a:buSzPts val="1800"/>
            </a:pPr>
            <a:r>
              <a:rPr lang="en-US" dirty="0">
                <a:solidFill>
                  <a:srgbClr val="33CCFF"/>
                </a:solidFill>
                <a:latin typeface="Franklin Gothic"/>
                <a:ea typeface="Franklin Gothic"/>
                <a:cs typeface="Franklin Gothic"/>
                <a:sym typeface="Franklin Gothic"/>
              </a:rPr>
              <a:t>   </a:t>
            </a:r>
            <a:br>
              <a:rPr lang="en-US" dirty="0">
                <a:solidFill>
                  <a:srgbClr val="33CCFF"/>
                </a:solidFill>
                <a:latin typeface="Franklin Gothic"/>
                <a:ea typeface="Franklin Gothic"/>
                <a:cs typeface="Franklin Gothic"/>
                <a:sym typeface="Franklin Gothic"/>
              </a:rPr>
            </a:br>
            <a:r>
              <a:rPr lang="en-US" dirty="0">
                <a:solidFill>
                  <a:srgbClr val="33CCFF"/>
                </a:solidFill>
                <a:latin typeface="Franklin Gothic"/>
                <a:ea typeface="Franklin Gothic"/>
                <a:cs typeface="Franklin Gothic"/>
                <a:sym typeface="Franklin Gothic"/>
              </a:rPr>
              <a:t>Problem Statement Title: Sentiment analysis of Social Media presence</a:t>
            </a:r>
            <a:endParaRPr lang="en-US" dirty="0">
              <a:solidFill>
                <a:srgbClr val="33CCFF"/>
              </a:solidFill>
            </a:endParaRPr>
          </a:p>
          <a:p>
            <a:pPr marL="0" lvl="0" indent="0" algn="l" rtl="0">
              <a:lnSpc>
                <a:spcPct val="90000"/>
              </a:lnSpc>
              <a:spcBef>
                <a:spcPts val="1000"/>
              </a:spcBef>
              <a:spcAft>
                <a:spcPts val="0"/>
              </a:spcAft>
              <a:buClr>
                <a:schemeClr val="lt2"/>
              </a:buClr>
              <a:buSzPts val="1800"/>
              <a:buNone/>
            </a:pPr>
            <a:br>
              <a:rPr lang="en-US" dirty="0">
                <a:solidFill>
                  <a:srgbClr val="33CCFF"/>
                </a:solidFill>
                <a:latin typeface="Franklin Gothic"/>
                <a:ea typeface="Franklin Gothic"/>
                <a:cs typeface="Franklin Gothic"/>
                <a:sym typeface="Franklin Gothic"/>
              </a:rPr>
            </a:br>
            <a:r>
              <a:rPr lang="en-US" dirty="0">
                <a:solidFill>
                  <a:srgbClr val="33CCFF"/>
                </a:solidFill>
                <a:latin typeface="Franklin Gothic"/>
                <a:ea typeface="Franklin Gothic"/>
                <a:cs typeface="Franklin Gothic"/>
                <a:sym typeface="Franklin Gothic"/>
              </a:rPr>
              <a:t>Team Name:</a:t>
            </a:r>
            <a:endParaRPr lang="en-US" dirty="0">
              <a:solidFill>
                <a:srgbClr val="33CCFF"/>
              </a:solidFill>
            </a:endParaRPr>
          </a:p>
          <a:p>
            <a:pPr marL="0" lvl="0" indent="0" algn="l" rtl="0">
              <a:lnSpc>
                <a:spcPct val="90000"/>
              </a:lnSpc>
              <a:spcBef>
                <a:spcPts val="1000"/>
              </a:spcBef>
              <a:spcAft>
                <a:spcPts val="0"/>
              </a:spcAft>
              <a:buClr>
                <a:schemeClr val="lt2"/>
              </a:buClr>
              <a:buSzPts val="1800"/>
              <a:buNone/>
            </a:pPr>
            <a:br>
              <a:rPr lang="en-US" dirty="0">
                <a:solidFill>
                  <a:srgbClr val="33CCFF"/>
                </a:solidFill>
                <a:latin typeface="Franklin Gothic"/>
                <a:ea typeface="Franklin Gothic"/>
                <a:cs typeface="Franklin Gothic"/>
                <a:sym typeface="Franklin Gothic"/>
              </a:rPr>
            </a:br>
            <a:r>
              <a:rPr lang="en-US" dirty="0">
                <a:solidFill>
                  <a:srgbClr val="33CCFF"/>
                </a:solidFill>
                <a:latin typeface="Franklin Gothic"/>
                <a:ea typeface="Franklin Gothic"/>
                <a:cs typeface="Franklin Gothic"/>
                <a:sym typeface="Franklin Gothic"/>
              </a:rPr>
              <a:t>Team Leader Name: </a:t>
            </a:r>
            <a:r>
              <a:rPr lang="en-US" dirty="0" err="1">
                <a:solidFill>
                  <a:srgbClr val="33CCFF"/>
                </a:solidFill>
                <a:latin typeface="Franklin Gothic"/>
                <a:ea typeface="Franklin Gothic"/>
                <a:cs typeface="Franklin Gothic"/>
                <a:sym typeface="Franklin Gothic"/>
              </a:rPr>
              <a:t>Shrishail</a:t>
            </a:r>
            <a:r>
              <a:rPr lang="en-US" dirty="0">
                <a:solidFill>
                  <a:srgbClr val="33CCFF"/>
                </a:solidFill>
                <a:latin typeface="Franklin Gothic"/>
                <a:ea typeface="Franklin Gothic"/>
                <a:cs typeface="Franklin Gothic"/>
                <a:sym typeface="Franklin Gothic"/>
              </a:rPr>
              <a:t> </a:t>
            </a:r>
            <a:r>
              <a:rPr lang="en-US" dirty="0" err="1">
                <a:solidFill>
                  <a:srgbClr val="33CCFF"/>
                </a:solidFill>
                <a:latin typeface="Franklin Gothic"/>
                <a:ea typeface="Franklin Gothic"/>
                <a:cs typeface="Franklin Gothic"/>
                <a:sym typeface="Franklin Gothic"/>
              </a:rPr>
              <a:t>patil</a:t>
            </a:r>
            <a:endParaRPr lang="en-US" dirty="0">
              <a:solidFill>
                <a:srgbClr val="33CCFF"/>
              </a:solidFill>
            </a:endParaRPr>
          </a:p>
          <a:p>
            <a:pPr marL="0" lvl="0" indent="0" algn="l" rtl="0">
              <a:lnSpc>
                <a:spcPct val="90000"/>
              </a:lnSpc>
              <a:spcBef>
                <a:spcPts val="1000"/>
              </a:spcBef>
              <a:spcAft>
                <a:spcPts val="0"/>
              </a:spcAft>
              <a:buClr>
                <a:schemeClr val="lt2"/>
              </a:buClr>
              <a:buSzPts val="1800"/>
              <a:buNone/>
            </a:pPr>
            <a:br>
              <a:rPr lang="en-US" dirty="0">
                <a:solidFill>
                  <a:srgbClr val="33CCFF"/>
                </a:solidFill>
                <a:latin typeface="Franklin Gothic"/>
                <a:ea typeface="Franklin Gothic"/>
                <a:cs typeface="Franklin Gothic"/>
                <a:sym typeface="Franklin Gothic"/>
              </a:rPr>
            </a:br>
            <a:r>
              <a:rPr lang="en-US" dirty="0">
                <a:solidFill>
                  <a:srgbClr val="33CCFF"/>
                </a:solidFill>
                <a:latin typeface="Franklin Gothic"/>
                <a:ea typeface="Franklin Gothic"/>
                <a:cs typeface="Franklin Gothic"/>
                <a:sym typeface="Franklin Gothic"/>
              </a:rPr>
              <a:t>Institute Code (AISHE):</a:t>
            </a:r>
            <a:endParaRPr lang="en-US" dirty="0">
              <a:solidFill>
                <a:srgbClr val="33CCFF"/>
              </a:solidFill>
            </a:endParaRPr>
          </a:p>
          <a:p>
            <a:pPr marL="0" lvl="0" indent="0" algn="l" rtl="0">
              <a:lnSpc>
                <a:spcPct val="90000"/>
              </a:lnSpc>
              <a:spcBef>
                <a:spcPts val="1000"/>
              </a:spcBef>
              <a:spcAft>
                <a:spcPts val="0"/>
              </a:spcAft>
              <a:buClr>
                <a:schemeClr val="lt2"/>
              </a:buClr>
              <a:buSzPts val="1800"/>
              <a:buNone/>
            </a:pPr>
            <a:br>
              <a:rPr lang="en-US" dirty="0">
                <a:solidFill>
                  <a:srgbClr val="33CCFF"/>
                </a:solidFill>
                <a:latin typeface="Franklin Gothic"/>
                <a:ea typeface="Franklin Gothic"/>
                <a:cs typeface="Franklin Gothic"/>
                <a:sym typeface="Franklin Gothic"/>
              </a:rPr>
            </a:br>
            <a:r>
              <a:rPr lang="en-US" dirty="0">
                <a:solidFill>
                  <a:srgbClr val="33CCFF"/>
                </a:solidFill>
                <a:latin typeface="Franklin Gothic"/>
                <a:ea typeface="Franklin Gothic"/>
                <a:cs typeface="Franklin Gothic"/>
                <a:sym typeface="Franklin Gothic"/>
              </a:rPr>
              <a:t>Institute Name: Vellore Institute of Technology</a:t>
            </a:r>
            <a:endParaRPr lang="en-US" dirty="0">
              <a:solidFill>
                <a:srgbClr val="33CCFF"/>
              </a:solidFill>
            </a:endParaRPr>
          </a:p>
          <a:p>
            <a:pPr marL="0" lvl="0" indent="0" algn="l" rtl="0">
              <a:lnSpc>
                <a:spcPct val="90000"/>
              </a:lnSpc>
              <a:spcBef>
                <a:spcPts val="1000"/>
              </a:spcBef>
              <a:spcAft>
                <a:spcPts val="0"/>
              </a:spcAft>
              <a:buClr>
                <a:schemeClr val="lt2"/>
              </a:buClr>
              <a:buSzPts val="1800"/>
              <a:buNone/>
            </a:pPr>
            <a:endParaRPr lang="en-US" dirty="0">
              <a:solidFill>
                <a:srgbClr val="33CCFF"/>
              </a:solidFill>
              <a:latin typeface="Franklin Gothic"/>
              <a:ea typeface="Franklin Gothic"/>
              <a:cs typeface="Franklin Gothic"/>
              <a:sym typeface="Franklin Gothic"/>
            </a:endParaRPr>
          </a:p>
          <a:p>
            <a:pPr marL="0" lvl="0" indent="0" algn="l" rtl="0">
              <a:lnSpc>
                <a:spcPct val="90000"/>
              </a:lnSpc>
              <a:spcBef>
                <a:spcPts val="1000"/>
              </a:spcBef>
              <a:spcAft>
                <a:spcPts val="0"/>
              </a:spcAft>
              <a:buClr>
                <a:schemeClr val="lt2"/>
              </a:buClr>
              <a:buSzPts val="1800"/>
              <a:buNone/>
            </a:pPr>
            <a:r>
              <a:rPr lang="en-US" dirty="0">
                <a:solidFill>
                  <a:srgbClr val="33CCFF"/>
                </a:solidFill>
                <a:latin typeface="Franklin Gothic"/>
                <a:ea typeface="Franklin Gothic"/>
                <a:cs typeface="Franklin Gothic"/>
                <a:sym typeface="Franklin Gothic"/>
              </a:rPr>
              <a:t>Theme Name:</a:t>
            </a:r>
            <a:endParaRPr lang="en-US" dirty="0">
              <a:solidFill>
                <a:srgbClr val="33CCFF"/>
              </a:solidFill>
            </a:endParaRPr>
          </a:p>
        </p:txBody>
      </p:sp>
      <p:pic>
        <p:nvPicPr>
          <p:cNvPr id="4" name="Picture 3">
            <a:extLst>
              <a:ext uri="{FF2B5EF4-FFF2-40B4-BE49-F238E27FC236}">
                <a16:creationId xmlns:a16="http://schemas.microsoft.com/office/drawing/2014/main" id="{D3A25C6E-B528-1EDF-7319-CC50932EC60A}"/>
              </a:ext>
            </a:extLst>
          </p:cNvPr>
          <p:cNvPicPr>
            <a:picLocks noChangeAspect="1"/>
          </p:cNvPicPr>
          <p:nvPr/>
        </p:nvPicPr>
        <p:blipFill>
          <a:blip r:embed="rId2"/>
          <a:stretch>
            <a:fillRect/>
          </a:stretch>
        </p:blipFill>
        <p:spPr>
          <a:xfrm>
            <a:off x="9705051" y="341526"/>
            <a:ext cx="1966757" cy="842896"/>
          </a:xfrm>
          <a:prstGeom prst="rect">
            <a:avLst/>
          </a:prstGeom>
        </p:spPr>
      </p:pic>
    </p:spTree>
    <p:extLst>
      <p:ext uri="{BB962C8B-B14F-4D97-AF65-F5344CB8AC3E}">
        <p14:creationId xmlns:p14="http://schemas.microsoft.com/office/powerpoint/2010/main" val="388446695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D9A99-7B6B-D5F1-7E7E-74C9D9BC1117}"/>
              </a:ext>
            </a:extLst>
          </p:cNvPr>
          <p:cNvSpPr>
            <a:spLocks noGrp="1"/>
          </p:cNvSpPr>
          <p:nvPr>
            <p:ph type="title"/>
          </p:nvPr>
        </p:nvSpPr>
        <p:spPr>
          <a:xfrm>
            <a:off x="987161" y="0"/>
            <a:ext cx="7739587" cy="798990"/>
          </a:xfrm>
        </p:spPr>
        <p:txBody>
          <a:bodyPr>
            <a:normAutofit/>
          </a:bodyPr>
          <a:lstStyle/>
          <a:p>
            <a:r>
              <a:rPr lang="en-US" b="1" dirty="0"/>
              <a:t>EXPLAINATION OF THE CODE</a:t>
            </a:r>
            <a:endParaRPr lang="en-IN" b="1" dirty="0"/>
          </a:p>
        </p:txBody>
      </p:sp>
      <p:sp>
        <p:nvSpPr>
          <p:cNvPr id="3" name="Content Placeholder 2">
            <a:extLst>
              <a:ext uri="{FF2B5EF4-FFF2-40B4-BE49-F238E27FC236}">
                <a16:creationId xmlns:a16="http://schemas.microsoft.com/office/drawing/2014/main" id="{F0286C03-CB44-7C09-FB6C-80C6E49326E1}"/>
              </a:ext>
            </a:extLst>
          </p:cNvPr>
          <p:cNvSpPr>
            <a:spLocks noGrp="1"/>
          </p:cNvSpPr>
          <p:nvPr>
            <p:ph idx="1"/>
          </p:nvPr>
        </p:nvSpPr>
        <p:spPr>
          <a:xfrm>
            <a:off x="1461334" y="727969"/>
            <a:ext cx="10319333" cy="5681708"/>
          </a:xfrm>
        </p:spPr>
        <p:txBody>
          <a:bodyPr>
            <a:normAutofit fontScale="77500" lnSpcReduction="20000"/>
          </a:bodyPr>
          <a:lstStyle/>
          <a:p>
            <a:pPr marL="457200" indent="-457200">
              <a:buFont typeface="+mj-lt"/>
              <a:buAutoNum type="arabicPeriod"/>
            </a:pPr>
            <a:r>
              <a:rPr lang="en-IN" b="1" i="0" dirty="0">
                <a:solidFill>
                  <a:schemeClr val="accent1">
                    <a:lumMod val="75000"/>
                  </a:schemeClr>
                </a:solidFill>
                <a:effectLst/>
                <a:latin typeface="Söhne"/>
              </a:rPr>
              <a:t>Import Statements</a:t>
            </a:r>
            <a:r>
              <a:rPr lang="en-IN" b="0" i="0" dirty="0">
                <a:solidFill>
                  <a:schemeClr val="accent1">
                    <a:lumMod val="75000"/>
                  </a:schemeClr>
                </a:solidFill>
                <a:effectLst/>
                <a:latin typeface="Söhne"/>
              </a:rPr>
              <a:t>: </a:t>
            </a:r>
            <a:r>
              <a:rPr lang="en-US" b="0" i="0" dirty="0">
                <a:solidFill>
                  <a:srgbClr val="374151"/>
                </a:solidFill>
                <a:effectLst/>
                <a:latin typeface="Söhne"/>
              </a:rPr>
              <a:t>The script imports necessary modules for creating a Flask web application, handling HTTP requests, data manipulation with pandas, using </a:t>
            </a:r>
            <a:r>
              <a:rPr lang="en-US" b="0" i="0" dirty="0" err="1">
                <a:solidFill>
                  <a:srgbClr val="374151"/>
                </a:solidFill>
                <a:effectLst/>
                <a:latin typeface="Söhne"/>
              </a:rPr>
              <a:t>ApifyClient</a:t>
            </a:r>
            <a:r>
              <a:rPr lang="en-US" b="0" i="0" dirty="0">
                <a:solidFill>
                  <a:srgbClr val="374151"/>
                </a:solidFill>
                <a:effectLst/>
                <a:latin typeface="Söhne"/>
              </a:rPr>
              <a:t> for interacting with the </a:t>
            </a:r>
            <a:r>
              <a:rPr lang="en-US" b="0" i="0" dirty="0" err="1">
                <a:solidFill>
                  <a:srgbClr val="374151"/>
                </a:solidFill>
                <a:effectLst/>
                <a:latin typeface="Söhne"/>
              </a:rPr>
              <a:t>Apify</a:t>
            </a:r>
            <a:r>
              <a:rPr lang="en-US" b="0" i="0" dirty="0">
                <a:solidFill>
                  <a:srgbClr val="374151"/>
                </a:solidFill>
                <a:effectLst/>
                <a:latin typeface="Söhne"/>
              </a:rPr>
              <a:t> API, and working with dates and times.</a:t>
            </a:r>
          </a:p>
          <a:p>
            <a:pPr marL="457200" indent="-457200">
              <a:buFont typeface="+mj-lt"/>
              <a:buAutoNum type="arabicPeriod"/>
            </a:pPr>
            <a:r>
              <a:rPr lang="en-IN" b="1" i="0" dirty="0">
                <a:solidFill>
                  <a:schemeClr val="accent1">
                    <a:lumMod val="75000"/>
                  </a:schemeClr>
                </a:solidFill>
                <a:effectLst/>
                <a:latin typeface="Söhne"/>
              </a:rPr>
              <a:t>Flask App Initialization</a:t>
            </a:r>
            <a:r>
              <a:rPr lang="en-IN" b="0" i="0" dirty="0">
                <a:solidFill>
                  <a:schemeClr val="accent1">
                    <a:lumMod val="75000"/>
                  </a:schemeClr>
                </a:solidFill>
                <a:effectLst/>
                <a:latin typeface="Söhne"/>
              </a:rPr>
              <a:t>: </a:t>
            </a:r>
            <a:r>
              <a:rPr lang="en-US" b="0" i="0" dirty="0">
                <a:solidFill>
                  <a:srgbClr val="374151"/>
                </a:solidFill>
                <a:effectLst/>
                <a:latin typeface="Söhne"/>
              </a:rPr>
              <a:t>Initializes a Flask application. The </a:t>
            </a:r>
            <a:r>
              <a:rPr lang="en-US" b="0" i="0" dirty="0" err="1">
                <a:solidFill>
                  <a:srgbClr val="374151"/>
                </a:solidFill>
                <a:effectLst/>
                <a:latin typeface="Söhne"/>
              </a:rPr>
              <a:t>static_url_path</a:t>
            </a:r>
            <a:r>
              <a:rPr lang="en-US" b="0" i="0" dirty="0">
                <a:solidFill>
                  <a:srgbClr val="374151"/>
                </a:solidFill>
                <a:effectLst/>
                <a:latin typeface="Söhne"/>
              </a:rPr>
              <a:t> and </a:t>
            </a:r>
            <a:r>
              <a:rPr lang="en-US" b="0" i="0" dirty="0" err="1">
                <a:solidFill>
                  <a:srgbClr val="374151"/>
                </a:solidFill>
                <a:effectLst/>
                <a:latin typeface="Söhne"/>
              </a:rPr>
              <a:t>static_folder</a:t>
            </a:r>
            <a:r>
              <a:rPr lang="en-US" b="0" i="0" dirty="0">
                <a:solidFill>
                  <a:srgbClr val="374151"/>
                </a:solidFill>
                <a:effectLst/>
                <a:latin typeface="Söhne"/>
              </a:rPr>
              <a:t> parameters specify the path to static files like CSS, JavaScript, etc.</a:t>
            </a:r>
          </a:p>
          <a:p>
            <a:pPr marL="457200" indent="-457200">
              <a:buFont typeface="+mj-lt"/>
              <a:buAutoNum type="arabicPeriod"/>
            </a:pPr>
            <a:r>
              <a:rPr lang="en-IN" b="1" i="0" dirty="0" err="1">
                <a:solidFill>
                  <a:schemeClr val="accent1">
                    <a:lumMod val="75000"/>
                  </a:schemeClr>
                </a:solidFill>
                <a:effectLst/>
                <a:latin typeface="Söhne"/>
              </a:rPr>
              <a:t>Apify</a:t>
            </a:r>
            <a:r>
              <a:rPr lang="en-IN" b="1" i="0" dirty="0">
                <a:solidFill>
                  <a:schemeClr val="accent1">
                    <a:lumMod val="75000"/>
                  </a:schemeClr>
                </a:solidFill>
                <a:effectLst/>
                <a:latin typeface="Söhne"/>
              </a:rPr>
              <a:t> API Client Setup</a:t>
            </a:r>
            <a:r>
              <a:rPr lang="en-IN" b="0" i="0" dirty="0">
                <a:solidFill>
                  <a:schemeClr val="accent1">
                    <a:lumMod val="75000"/>
                  </a:schemeClr>
                </a:solidFill>
                <a:effectLst/>
                <a:latin typeface="Söhne"/>
              </a:rPr>
              <a:t>: </a:t>
            </a:r>
            <a:r>
              <a:rPr lang="en-US" b="0" i="0" dirty="0">
                <a:solidFill>
                  <a:srgbClr val="374151"/>
                </a:solidFill>
                <a:effectLst/>
                <a:latin typeface="Söhne"/>
              </a:rPr>
              <a:t>Initializes </a:t>
            </a:r>
            <a:r>
              <a:rPr lang="en-US" b="0" i="0" dirty="0" err="1">
                <a:solidFill>
                  <a:srgbClr val="374151"/>
                </a:solidFill>
                <a:effectLst/>
                <a:latin typeface="Söhne"/>
              </a:rPr>
              <a:t>Apify</a:t>
            </a:r>
            <a:r>
              <a:rPr lang="en-US" b="0" i="0" dirty="0">
                <a:solidFill>
                  <a:srgbClr val="374151"/>
                </a:solidFill>
                <a:effectLst/>
                <a:latin typeface="Söhne"/>
              </a:rPr>
              <a:t> clients for Instagram, Facebook, and Twitter using API keys.</a:t>
            </a:r>
          </a:p>
          <a:p>
            <a:pPr marL="457200" indent="-457200">
              <a:buFont typeface="+mj-lt"/>
              <a:buAutoNum type="arabicPeriod"/>
            </a:pPr>
            <a:r>
              <a:rPr lang="en-IN" b="1" i="0" dirty="0">
                <a:solidFill>
                  <a:schemeClr val="accent1">
                    <a:lumMod val="75000"/>
                  </a:schemeClr>
                </a:solidFill>
                <a:effectLst/>
                <a:latin typeface="Söhne"/>
              </a:rPr>
              <a:t>Route Definitions</a:t>
            </a:r>
            <a:r>
              <a:rPr lang="en-IN" b="0" i="0" dirty="0">
                <a:solidFill>
                  <a:schemeClr val="accent1">
                    <a:lumMod val="75000"/>
                  </a:schemeClr>
                </a:solidFill>
                <a:effectLst/>
                <a:latin typeface="Söhne"/>
              </a:rPr>
              <a:t>:</a:t>
            </a:r>
          </a:p>
          <a:p>
            <a:pPr lvl="1"/>
            <a:r>
              <a:rPr lang="en-IN" dirty="0">
                <a:solidFill>
                  <a:schemeClr val="accent1">
                    <a:lumMod val="75000"/>
                  </a:schemeClr>
                </a:solidFill>
              </a:rPr>
              <a:t>index(): </a:t>
            </a:r>
            <a:r>
              <a:rPr lang="en-IN" dirty="0">
                <a:solidFill>
                  <a:schemeClr val="bg2">
                    <a:lumMod val="25000"/>
                  </a:schemeClr>
                </a:solidFill>
              </a:rPr>
              <a:t>Renders the 'firstpage.html' template when the root URL is accessed.</a:t>
            </a:r>
          </a:p>
          <a:p>
            <a:pPr lvl="1"/>
            <a:r>
              <a:rPr lang="en-IN" dirty="0" err="1">
                <a:solidFill>
                  <a:schemeClr val="accent1">
                    <a:lumMod val="75000"/>
                  </a:schemeClr>
                </a:solidFill>
              </a:rPr>
              <a:t>get_started</a:t>
            </a:r>
            <a:r>
              <a:rPr lang="en-IN" dirty="0">
                <a:solidFill>
                  <a:schemeClr val="accent1">
                    <a:lumMod val="75000"/>
                  </a:schemeClr>
                </a:solidFill>
              </a:rPr>
              <a:t>(): </a:t>
            </a:r>
            <a:r>
              <a:rPr lang="en-IN" dirty="0">
                <a:solidFill>
                  <a:schemeClr val="bg2">
                    <a:lumMod val="25000"/>
                  </a:schemeClr>
                </a:solidFill>
              </a:rPr>
              <a:t>Handles a form submission from 'getstarted.html', processes the input, and redirects back to the index page.</a:t>
            </a:r>
          </a:p>
          <a:p>
            <a:pPr lvl="1"/>
            <a:r>
              <a:rPr lang="en-IN" dirty="0">
                <a:solidFill>
                  <a:schemeClr val="accent1">
                    <a:lumMod val="75000"/>
                  </a:schemeClr>
                </a:solidFill>
              </a:rPr>
              <a:t>scrape(): </a:t>
            </a:r>
            <a:r>
              <a:rPr lang="en-IN" dirty="0">
                <a:solidFill>
                  <a:schemeClr val="bg2">
                    <a:lumMod val="25000"/>
                  </a:schemeClr>
                </a:solidFill>
              </a:rPr>
              <a:t>Handles form submissions with data for scraping social media content. </a:t>
            </a:r>
          </a:p>
          <a:p>
            <a:pPr marL="457200" lvl="1" indent="0">
              <a:buNone/>
            </a:pPr>
            <a:r>
              <a:rPr lang="en-US" b="0" i="0" dirty="0">
                <a:solidFill>
                  <a:srgbClr val="374151"/>
                </a:solidFill>
                <a:effectLst/>
                <a:latin typeface="Söhne"/>
              </a:rPr>
              <a:t>Depending on the platform and content type, it makes API calls to </a:t>
            </a:r>
            <a:r>
              <a:rPr lang="en-US" b="0" i="0" dirty="0" err="1">
                <a:solidFill>
                  <a:srgbClr val="374151"/>
                </a:solidFill>
                <a:effectLst/>
                <a:latin typeface="Söhne"/>
              </a:rPr>
              <a:t>Apify</a:t>
            </a:r>
            <a:r>
              <a:rPr lang="en-US" b="0" i="0" dirty="0">
                <a:solidFill>
                  <a:srgbClr val="374151"/>
                </a:solidFill>
                <a:effectLst/>
                <a:latin typeface="Söhne"/>
              </a:rPr>
              <a:t>, processes the returned data, and renders corresponding templates</a:t>
            </a:r>
            <a:r>
              <a:rPr lang="en-IN" b="0" i="0" dirty="0">
                <a:solidFill>
                  <a:schemeClr val="bg2">
                    <a:lumMod val="25000"/>
                  </a:schemeClr>
                </a:solidFill>
                <a:effectLst/>
                <a:latin typeface="Söhne"/>
              </a:rPr>
              <a:t>.</a:t>
            </a:r>
          </a:p>
          <a:p>
            <a:pPr marL="457200" indent="-457200">
              <a:buFont typeface="+mj-lt"/>
              <a:buAutoNum type="arabicPeriod"/>
            </a:pPr>
            <a:r>
              <a:rPr lang="en-IN" b="1" i="0" dirty="0">
                <a:solidFill>
                  <a:schemeClr val="accent1">
                    <a:lumMod val="75000"/>
                  </a:schemeClr>
                </a:solidFill>
                <a:effectLst/>
                <a:latin typeface="Söhne"/>
              </a:rPr>
              <a:t>Template Rendering</a:t>
            </a:r>
            <a:r>
              <a:rPr lang="en-IN" b="0" i="0" dirty="0">
                <a:solidFill>
                  <a:schemeClr val="accent1">
                    <a:lumMod val="75000"/>
                  </a:schemeClr>
                </a:solidFill>
                <a:effectLst/>
                <a:latin typeface="Söhne"/>
              </a:rPr>
              <a:t>: </a:t>
            </a:r>
            <a:r>
              <a:rPr lang="en-US" b="0" i="0" dirty="0" err="1">
                <a:solidFill>
                  <a:srgbClr val="374151"/>
                </a:solidFill>
                <a:effectLst/>
                <a:latin typeface="Söhne"/>
              </a:rPr>
              <a:t>render_template</a:t>
            </a:r>
            <a:r>
              <a:rPr lang="en-US" b="0" i="0" dirty="0">
                <a:solidFill>
                  <a:srgbClr val="374151"/>
                </a:solidFill>
                <a:effectLst/>
                <a:latin typeface="Söhne"/>
              </a:rPr>
              <a:t>() is used to render HTML templates. Templates are located in folders specified in the </a:t>
            </a:r>
            <a:r>
              <a:rPr lang="en-US" b="0" i="0" dirty="0" err="1">
                <a:solidFill>
                  <a:srgbClr val="374151"/>
                </a:solidFill>
                <a:effectLst/>
                <a:latin typeface="Söhne"/>
              </a:rPr>
              <a:t>render_template</a:t>
            </a:r>
            <a:r>
              <a:rPr lang="en-US" b="0" i="0" dirty="0">
                <a:solidFill>
                  <a:srgbClr val="374151"/>
                </a:solidFill>
                <a:effectLst/>
                <a:latin typeface="Söhne"/>
              </a:rPr>
              <a:t>() function.</a:t>
            </a:r>
          </a:p>
          <a:p>
            <a:pPr marL="457200" indent="-457200">
              <a:buFont typeface="+mj-lt"/>
              <a:buAutoNum type="arabicPeriod"/>
            </a:pPr>
            <a:r>
              <a:rPr lang="en-IN" b="1" i="0" dirty="0">
                <a:solidFill>
                  <a:schemeClr val="accent1">
                    <a:lumMod val="75000"/>
                  </a:schemeClr>
                </a:solidFill>
                <a:effectLst/>
                <a:latin typeface="Söhne"/>
              </a:rPr>
              <a:t>Filter Registration</a:t>
            </a:r>
            <a:r>
              <a:rPr lang="en-IN" b="0" i="0" dirty="0">
                <a:solidFill>
                  <a:schemeClr val="accent1">
                    <a:lumMod val="75000"/>
                  </a:schemeClr>
                </a:solidFill>
                <a:effectLst/>
                <a:latin typeface="Söhne"/>
              </a:rPr>
              <a:t>: </a:t>
            </a:r>
            <a:r>
              <a:rPr lang="en-US" b="0" i="0" dirty="0">
                <a:solidFill>
                  <a:srgbClr val="374151"/>
                </a:solidFill>
                <a:effectLst/>
                <a:latin typeface="Söhne"/>
              </a:rPr>
              <a:t>Registers the </a:t>
            </a:r>
            <a:r>
              <a:rPr lang="en-US" b="0" i="0" dirty="0" err="1">
                <a:solidFill>
                  <a:srgbClr val="374151"/>
                </a:solidFill>
                <a:effectLst/>
                <a:latin typeface="Söhne"/>
              </a:rPr>
              <a:t>format_timestamp</a:t>
            </a:r>
            <a:r>
              <a:rPr lang="en-US" b="0" i="0" dirty="0">
                <a:solidFill>
                  <a:srgbClr val="374151"/>
                </a:solidFill>
                <a:effectLst/>
                <a:latin typeface="Söhne"/>
              </a:rPr>
              <a:t> function as a custom filter for use in the HTML templates. This filter can be used to format timestamps.</a:t>
            </a:r>
          </a:p>
          <a:p>
            <a:pPr marL="457200" indent="-457200">
              <a:buFont typeface="+mj-lt"/>
              <a:buAutoNum type="arabicPeriod"/>
            </a:pPr>
            <a:r>
              <a:rPr lang="en-IN" b="1" i="0" dirty="0">
                <a:solidFill>
                  <a:schemeClr val="accent1">
                    <a:lumMod val="75000"/>
                  </a:schemeClr>
                </a:solidFill>
                <a:effectLst/>
                <a:latin typeface="Söhne"/>
              </a:rPr>
              <a:t>Main Execution Block</a:t>
            </a:r>
            <a:r>
              <a:rPr lang="en-IN" b="0" i="0" dirty="0">
                <a:solidFill>
                  <a:schemeClr val="accent1">
                    <a:lumMod val="75000"/>
                  </a:schemeClr>
                </a:solidFill>
                <a:effectLst/>
                <a:latin typeface="Söhne"/>
              </a:rPr>
              <a:t>: </a:t>
            </a:r>
            <a:r>
              <a:rPr lang="en-US" b="0" i="0" dirty="0">
                <a:solidFill>
                  <a:srgbClr val="374151"/>
                </a:solidFill>
                <a:effectLst/>
                <a:latin typeface="Söhne"/>
              </a:rPr>
              <a:t>Starts the Flask application in debug mode if the script is run directly.</a:t>
            </a:r>
          </a:p>
        </p:txBody>
      </p:sp>
    </p:spTree>
    <p:extLst>
      <p:ext uri="{BB962C8B-B14F-4D97-AF65-F5344CB8AC3E}">
        <p14:creationId xmlns:p14="http://schemas.microsoft.com/office/powerpoint/2010/main" val="3569386577"/>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1A989-1C13-F256-9C29-A1E24A5085B1}"/>
              </a:ext>
            </a:extLst>
          </p:cNvPr>
          <p:cNvSpPr>
            <a:spLocks noGrp="1"/>
          </p:cNvSpPr>
          <p:nvPr>
            <p:ph type="title"/>
          </p:nvPr>
        </p:nvSpPr>
        <p:spPr>
          <a:xfrm>
            <a:off x="1455937" y="208292"/>
            <a:ext cx="8353888" cy="618551"/>
          </a:xfrm>
        </p:spPr>
        <p:txBody>
          <a:bodyPr>
            <a:normAutofit fontScale="90000"/>
          </a:bodyPr>
          <a:lstStyle/>
          <a:p>
            <a:r>
              <a:rPr lang="en-US" b="1" dirty="0" err="1"/>
              <a:t>Explaination</a:t>
            </a:r>
            <a:r>
              <a:rPr lang="en-US" b="1" dirty="0"/>
              <a:t> of scrape() definition :-</a:t>
            </a:r>
            <a:endParaRPr lang="en-IN" b="1" dirty="0"/>
          </a:p>
        </p:txBody>
      </p:sp>
      <p:sp>
        <p:nvSpPr>
          <p:cNvPr id="3" name="Content Placeholder 2">
            <a:extLst>
              <a:ext uri="{FF2B5EF4-FFF2-40B4-BE49-F238E27FC236}">
                <a16:creationId xmlns:a16="http://schemas.microsoft.com/office/drawing/2014/main" id="{2A5DBC86-83E6-984E-7F1D-04D2A0149926}"/>
              </a:ext>
            </a:extLst>
          </p:cNvPr>
          <p:cNvSpPr>
            <a:spLocks noGrp="1"/>
          </p:cNvSpPr>
          <p:nvPr>
            <p:ph idx="1"/>
          </p:nvPr>
        </p:nvSpPr>
        <p:spPr>
          <a:xfrm>
            <a:off x="1562472" y="1269507"/>
            <a:ext cx="10271463" cy="5070925"/>
          </a:xfrm>
        </p:spPr>
        <p:txBody>
          <a:bodyPr>
            <a:normAutofit fontScale="25000" lnSpcReduction="20000"/>
          </a:bodyPr>
          <a:lstStyle/>
          <a:p>
            <a:pPr marL="457200" indent="-457200">
              <a:buFont typeface="+mj-lt"/>
              <a:buAutoNum type="arabicPeriod"/>
            </a:pPr>
            <a:r>
              <a:rPr lang="en-IN" sz="7200" b="1" i="0" dirty="0">
                <a:solidFill>
                  <a:schemeClr val="accent1">
                    <a:lumMod val="75000"/>
                  </a:schemeClr>
                </a:solidFill>
                <a:effectLst/>
                <a:latin typeface="Söhne"/>
              </a:rPr>
              <a:t>Route Definition</a:t>
            </a:r>
            <a:r>
              <a:rPr lang="en-IN" sz="7200" b="0" i="0" dirty="0">
                <a:solidFill>
                  <a:schemeClr val="accent1">
                    <a:lumMod val="75000"/>
                  </a:schemeClr>
                </a:solidFill>
                <a:effectLst/>
                <a:latin typeface="Söhne"/>
              </a:rPr>
              <a:t>:</a:t>
            </a:r>
            <a:r>
              <a:rPr lang="en-US" sz="7200" b="0" i="0" dirty="0">
                <a:solidFill>
                  <a:srgbClr val="374151"/>
                </a:solidFill>
                <a:effectLst/>
                <a:latin typeface="Söhne"/>
              </a:rPr>
              <a:t>This defines a route for the URL path /scrape that accepts POST requests.</a:t>
            </a:r>
          </a:p>
          <a:p>
            <a:pPr marL="457200" indent="-457200">
              <a:buFont typeface="+mj-lt"/>
              <a:buAutoNum type="arabicPeriod"/>
            </a:pPr>
            <a:r>
              <a:rPr lang="en-IN" sz="7200" b="1" i="0" dirty="0">
                <a:solidFill>
                  <a:schemeClr val="accent1">
                    <a:lumMod val="75000"/>
                  </a:schemeClr>
                </a:solidFill>
                <a:effectLst/>
                <a:latin typeface="Söhne"/>
              </a:rPr>
              <a:t>Request Handling</a:t>
            </a:r>
            <a:r>
              <a:rPr lang="en-IN" sz="7200" b="0" i="0" dirty="0">
                <a:solidFill>
                  <a:schemeClr val="accent1">
                    <a:lumMod val="75000"/>
                  </a:schemeClr>
                </a:solidFill>
                <a:effectLst/>
                <a:latin typeface="Söhne"/>
              </a:rPr>
              <a:t>:</a:t>
            </a:r>
            <a:r>
              <a:rPr lang="en-US" sz="7200" b="0" i="0" dirty="0">
                <a:solidFill>
                  <a:srgbClr val="374151"/>
                </a:solidFill>
                <a:effectLst/>
                <a:latin typeface="Söhne"/>
              </a:rPr>
              <a:t>This retrieves the values submitted in the form for platform and </a:t>
            </a:r>
            <a:r>
              <a:rPr lang="en-US" sz="7200" b="0" i="0" dirty="0" err="1">
                <a:solidFill>
                  <a:srgbClr val="374151"/>
                </a:solidFill>
                <a:effectLst/>
                <a:latin typeface="Söhne"/>
              </a:rPr>
              <a:t>content_type</a:t>
            </a:r>
            <a:r>
              <a:rPr lang="en-US" sz="7200" b="0" i="0" dirty="0">
                <a:solidFill>
                  <a:srgbClr val="374151"/>
                </a:solidFill>
                <a:effectLst/>
                <a:latin typeface="Söhne"/>
              </a:rPr>
              <a:t>.</a:t>
            </a:r>
          </a:p>
          <a:p>
            <a:pPr marL="457200" indent="-457200">
              <a:buFont typeface="+mj-lt"/>
              <a:buAutoNum type="arabicPeriod"/>
            </a:pPr>
            <a:r>
              <a:rPr lang="en-IN" sz="7200" b="1" i="0" dirty="0">
                <a:solidFill>
                  <a:schemeClr val="accent1">
                    <a:lumMod val="75000"/>
                  </a:schemeClr>
                </a:solidFill>
                <a:effectLst/>
                <a:latin typeface="Söhne"/>
              </a:rPr>
              <a:t>Instagram</a:t>
            </a:r>
            <a:r>
              <a:rPr lang="en-IN" sz="7200" b="0" i="0" dirty="0">
                <a:solidFill>
                  <a:schemeClr val="accent1">
                    <a:lumMod val="75000"/>
                  </a:schemeClr>
                </a:solidFill>
                <a:effectLst/>
                <a:latin typeface="Söhne"/>
              </a:rPr>
              <a:t>:</a:t>
            </a:r>
            <a:endParaRPr lang="en-US" sz="7200" dirty="0">
              <a:solidFill>
                <a:schemeClr val="accent1">
                  <a:lumMod val="75000"/>
                </a:schemeClr>
              </a:solidFill>
              <a:latin typeface="Söhne"/>
            </a:endParaRPr>
          </a:p>
          <a:p>
            <a:pPr lvl="1"/>
            <a:r>
              <a:rPr lang="en-US" sz="7200" dirty="0">
                <a:solidFill>
                  <a:schemeClr val="accent1">
                    <a:lumMod val="75000"/>
                  </a:schemeClr>
                </a:solidFill>
              </a:rPr>
              <a:t>Comments :</a:t>
            </a:r>
            <a:r>
              <a:rPr lang="en-US" sz="7200" dirty="0"/>
              <a:t> If </a:t>
            </a:r>
            <a:r>
              <a:rPr lang="en-US" sz="7200" dirty="0" err="1"/>
              <a:t>content_type</a:t>
            </a:r>
            <a:r>
              <a:rPr lang="en-US" sz="7200" dirty="0"/>
              <a:t> is comments, it extracts the Instagram post URL, prepares the input for the </a:t>
            </a:r>
            <a:r>
              <a:rPr lang="en-US" sz="7200" dirty="0" err="1"/>
              <a:t>Apify</a:t>
            </a:r>
            <a:r>
              <a:rPr lang="en-US" sz="7200" dirty="0"/>
              <a:t> actor to scrape comments, processes the results, and renders the instagram_comments.html template with the data.</a:t>
            </a:r>
          </a:p>
          <a:p>
            <a:pPr lvl="1"/>
            <a:r>
              <a:rPr lang="en-US" sz="7200" dirty="0">
                <a:solidFill>
                  <a:schemeClr val="accent1">
                    <a:lumMod val="75000"/>
                  </a:schemeClr>
                </a:solidFill>
              </a:rPr>
              <a:t>Posts : </a:t>
            </a:r>
            <a:r>
              <a:rPr lang="en-US" sz="7200" dirty="0"/>
              <a:t>If </a:t>
            </a:r>
            <a:r>
              <a:rPr lang="en-US" sz="7200" dirty="0" err="1"/>
              <a:t>content_type</a:t>
            </a:r>
            <a:r>
              <a:rPr lang="en-US" sz="7200" dirty="0"/>
              <a:t> is posts, it extracts the Instagram username, prepares the input for the </a:t>
            </a:r>
            <a:r>
              <a:rPr lang="en-US" sz="7200" dirty="0" err="1"/>
              <a:t>Apify</a:t>
            </a:r>
            <a:r>
              <a:rPr lang="en-US" sz="7200" dirty="0"/>
              <a:t> actor to scrape posts, processes the results, and renders the instagram_posts.html template with the data.</a:t>
            </a:r>
          </a:p>
          <a:p>
            <a:pPr lvl="1"/>
            <a:r>
              <a:rPr lang="en-US" sz="7200" dirty="0">
                <a:solidFill>
                  <a:schemeClr val="accent1">
                    <a:lumMod val="75000"/>
                  </a:schemeClr>
                </a:solidFill>
              </a:rPr>
              <a:t>Profile :</a:t>
            </a:r>
            <a:r>
              <a:rPr lang="en-US" sz="7200" dirty="0"/>
              <a:t> If </a:t>
            </a:r>
            <a:r>
              <a:rPr lang="en-US" sz="7200" dirty="0" err="1"/>
              <a:t>content_type</a:t>
            </a:r>
            <a:r>
              <a:rPr lang="en-US" sz="7200" dirty="0"/>
              <a:t> is profile, it extracts the Instagram username, prepares the input for the </a:t>
            </a:r>
            <a:r>
              <a:rPr lang="en-US" sz="7200" dirty="0" err="1"/>
              <a:t>Apify</a:t>
            </a:r>
            <a:r>
              <a:rPr lang="en-US" sz="7200" dirty="0"/>
              <a:t> actors to scrape posts and profile information, processes the results, and renders the instagram_profile.html template with the data.</a:t>
            </a:r>
          </a:p>
          <a:p>
            <a:pPr lvl="1"/>
            <a:r>
              <a:rPr lang="en-US" sz="7200" dirty="0">
                <a:solidFill>
                  <a:schemeClr val="accent1">
                    <a:lumMod val="75000"/>
                  </a:schemeClr>
                </a:solidFill>
              </a:rPr>
              <a:t>Overview :</a:t>
            </a:r>
            <a:r>
              <a:rPr lang="en-US" sz="7200" dirty="0"/>
              <a:t> If </a:t>
            </a:r>
            <a:r>
              <a:rPr lang="en-US" sz="7200" dirty="0" err="1"/>
              <a:t>content_type</a:t>
            </a:r>
            <a:r>
              <a:rPr lang="en-US" sz="7200" dirty="0"/>
              <a:t> is overview, it extracts an Instagram profile name, prepares the input for the </a:t>
            </a:r>
            <a:r>
              <a:rPr lang="en-US" sz="7200" dirty="0" err="1"/>
              <a:t>Apify</a:t>
            </a:r>
            <a:r>
              <a:rPr lang="en-US" sz="7200" dirty="0"/>
              <a:t> actor to scrape profile information, processes the results, and renders the instagram_overview.html template with the data.</a:t>
            </a:r>
          </a:p>
          <a:p>
            <a:pPr lvl="1"/>
            <a:r>
              <a:rPr lang="en-US" sz="7200" dirty="0"/>
              <a:t>Similar process has been followed for </a:t>
            </a:r>
            <a:r>
              <a:rPr lang="en-US" sz="7200" dirty="0" err="1"/>
              <a:t>facebook</a:t>
            </a:r>
            <a:r>
              <a:rPr lang="en-US" sz="7200" dirty="0"/>
              <a:t> and twitter.</a:t>
            </a:r>
          </a:p>
          <a:p>
            <a:pPr marL="457200" indent="-457200">
              <a:buFont typeface="+mj-lt"/>
              <a:buAutoNum type="arabicPeriod"/>
            </a:pPr>
            <a:r>
              <a:rPr lang="en-IN" sz="7200" b="1" i="0" dirty="0">
                <a:solidFill>
                  <a:schemeClr val="accent1">
                    <a:lumMod val="75000"/>
                  </a:schemeClr>
                </a:solidFill>
                <a:effectLst/>
                <a:latin typeface="Söhne"/>
              </a:rPr>
              <a:t>Return Statement </a:t>
            </a:r>
            <a:r>
              <a:rPr lang="en-IN" sz="7200" b="0" i="0" dirty="0">
                <a:solidFill>
                  <a:schemeClr val="accent1">
                    <a:lumMod val="75000"/>
                  </a:schemeClr>
                </a:solidFill>
                <a:effectLst/>
                <a:latin typeface="Söhne"/>
              </a:rPr>
              <a:t>: </a:t>
            </a:r>
            <a:r>
              <a:rPr lang="en-US" sz="7200" b="0" i="0" dirty="0">
                <a:solidFill>
                  <a:srgbClr val="374151"/>
                </a:solidFill>
                <a:effectLst/>
                <a:latin typeface="Söhne"/>
              </a:rPr>
              <a:t>If none of the specified conditions are met (i.e., platform or content type doesn't match), this statement is executed, returning the string "No data scraped."</a:t>
            </a:r>
            <a:endParaRPr lang="en-US" sz="7200" dirty="0"/>
          </a:p>
          <a:p>
            <a:pPr marL="0" indent="0">
              <a:buNone/>
            </a:pPr>
            <a:endParaRPr lang="en-US" dirty="0"/>
          </a:p>
          <a:p>
            <a:pPr marL="0" indent="0">
              <a:buNone/>
            </a:pPr>
            <a:endParaRPr lang="en-IN" dirty="0"/>
          </a:p>
        </p:txBody>
      </p:sp>
    </p:spTree>
    <p:extLst>
      <p:ext uri="{BB962C8B-B14F-4D97-AF65-F5344CB8AC3E}">
        <p14:creationId xmlns:p14="http://schemas.microsoft.com/office/powerpoint/2010/main" val="3502500956"/>
      </p:ext>
    </p:extLst>
  </p:cSld>
  <p:clrMapOvr>
    <a:masterClrMapping/>
  </p:clrMapOvr>
  <p:transition spd="med">
    <p:pull dir="d"/>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F7758-A399-1755-D7EB-9CDC08997102}"/>
              </a:ext>
            </a:extLst>
          </p:cNvPr>
          <p:cNvSpPr>
            <a:spLocks noGrp="1"/>
          </p:cNvSpPr>
          <p:nvPr>
            <p:ph type="title"/>
          </p:nvPr>
        </p:nvSpPr>
        <p:spPr>
          <a:xfrm>
            <a:off x="1262371" y="41059"/>
            <a:ext cx="7091517" cy="613669"/>
          </a:xfrm>
        </p:spPr>
        <p:txBody>
          <a:bodyPr>
            <a:normAutofit fontScale="90000"/>
          </a:bodyPr>
          <a:lstStyle/>
          <a:p>
            <a:r>
              <a:rPr lang="en-US" b="1" dirty="0">
                <a:latin typeface="Bahnschrift" panose="020B0502040204020203" pitchFamily="34" charset="0"/>
              </a:rPr>
              <a:t>Benefits of Sentiment Analysis</a:t>
            </a:r>
            <a:endParaRPr lang="en-IN" b="1" dirty="0">
              <a:latin typeface="Bahnschrift" panose="020B0502040204020203" pitchFamily="34" charset="0"/>
            </a:endParaRPr>
          </a:p>
        </p:txBody>
      </p:sp>
      <p:sp>
        <p:nvSpPr>
          <p:cNvPr id="3" name="Content Placeholder 2">
            <a:extLst>
              <a:ext uri="{FF2B5EF4-FFF2-40B4-BE49-F238E27FC236}">
                <a16:creationId xmlns:a16="http://schemas.microsoft.com/office/drawing/2014/main" id="{9A7409AA-264D-BCB7-C7BF-62EADA868B11}"/>
              </a:ext>
            </a:extLst>
          </p:cNvPr>
          <p:cNvSpPr>
            <a:spLocks noGrp="1"/>
          </p:cNvSpPr>
          <p:nvPr>
            <p:ph idx="1"/>
          </p:nvPr>
        </p:nvSpPr>
        <p:spPr>
          <a:xfrm>
            <a:off x="1370268" y="705528"/>
            <a:ext cx="10324730" cy="2816441"/>
          </a:xfrm>
        </p:spPr>
        <p:txBody>
          <a:bodyPr>
            <a:noAutofit/>
          </a:bodyPr>
          <a:lstStyle/>
          <a:p>
            <a:r>
              <a:rPr lang="en-US" sz="1350" b="1" i="0" dirty="0">
                <a:solidFill>
                  <a:schemeClr val="accent1">
                    <a:lumMod val="75000"/>
                  </a:schemeClr>
                </a:solidFill>
                <a:effectLst/>
                <a:latin typeface="Söhne"/>
              </a:rPr>
              <a:t>Understanding Customer Sentiment</a:t>
            </a:r>
            <a:r>
              <a:rPr lang="en-US" sz="1350" b="0" i="0" dirty="0">
                <a:solidFill>
                  <a:schemeClr val="accent1">
                    <a:lumMod val="75000"/>
                  </a:schemeClr>
                </a:solidFill>
                <a:effectLst/>
                <a:latin typeface="Söhne"/>
              </a:rPr>
              <a:t>: </a:t>
            </a:r>
            <a:r>
              <a:rPr lang="en-US" sz="1350" b="0" i="0" dirty="0">
                <a:solidFill>
                  <a:srgbClr val="374151"/>
                </a:solidFill>
                <a:effectLst/>
                <a:latin typeface="Söhne"/>
              </a:rPr>
              <a:t>Sentiment analysis helps in understanding how customers feel about a product, service, brand, or a specific topic. This insight is invaluable for making informed business decisions.</a:t>
            </a:r>
          </a:p>
          <a:p>
            <a:r>
              <a:rPr lang="en-US" sz="1350" b="1" i="0" dirty="0">
                <a:solidFill>
                  <a:schemeClr val="accent1">
                    <a:lumMod val="75000"/>
                  </a:schemeClr>
                </a:solidFill>
                <a:effectLst/>
                <a:latin typeface="Söhne"/>
              </a:rPr>
              <a:t>Reputation Management</a:t>
            </a:r>
            <a:r>
              <a:rPr lang="en-US" sz="1350" b="0" i="0" dirty="0">
                <a:solidFill>
                  <a:schemeClr val="accent1">
                    <a:lumMod val="75000"/>
                  </a:schemeClr>
                </a:solidFill>
                <a:effectLst/>
                <a:latin typeface="Söhne"/>
              </a:rPr>
              <a:t>: </a:t>
            </a:r>
            <a:r>
              <a:rPr lang="en-US" sz="1350" b="0" i="0" dirty="0">
                <a:solidFill>
                  <a:srgbClr val="374151"/>
                </a:solidFill>
                <a:effectLst/>
                <a:latin typeface="Söhne"/>
              </a:rPr>
              <a:t>It allows businesses to monitor and manage their online reputation by identifying and addressing negative sentiment before it escalates.</a:t>
            </a:r>
          </a:p>
          <a:p>
            <a:r>
              <a:rPr lang="en-US" sz="1350" b="1" i="0" dirty="0">
                <a:solidFill>
                  <a:schemeClr val="accent1">
                    <a:lumMod val="75000"/>
                  </a:schemeClr>
                </a:solidFill>
                <a:effectLst/>
                <a:latin typeface="Söhne"/>
              </a:rPr>
              <a:t>Customer Feedback Analysis</a:t>
            </a:r>
            <a:r>
              <a:rPr lang="en-US" sz="1350" b="0" i="0" dirty="0">
                <a:solidFill>
                  <a:schemeClr val="accent1">
                    <a:lumMod val="75000"/>
                  </a:schemeClr>
                </a:solidFill>
                <a:effectLst/>
                <a:latin typeface="Söhne"/>
              </a:rPr>
              <a:t>: </a:t>
            </a:r>
            <a:r>
              <a:rPr lang="en-US" sz="1350" b="0" i="0" dirty="0">
                <a:solidFill>
                  <a:srgbClr val="374151"/>
                </a:solidFill>
                <a:effectLst/>
                <a:latin typeface="Söhne"/>
              </a:rPr>
              <a:t>Sentiment analysis automates the process of analyzing customer feedback, saving time and resources. It also helps in identifying trends and common pain points.</a:t>
            </a:r>
          </a:p>
          <a:p>
            <a:r>
              <a:rPr lang="en-US" sz="1350" b="1" i="0" dirty="0">
                <a:solidFill>
                  <a:schemeClr val="accent1">
                    <a:lumMod val="75000"/>
                  </a:schemeClr>
                </a:solidFill>
                <a:effectLst/>
                <a:latin typeface="Söhne"/>
              </a:rPr>
              <a:t>Competitor Analysis</a:t>
            </a:r>
            <a:r>
              <a:rPr lang="en-US" sz="1350" b="0" i="0" dirty="0">
                <a:solidFill>
                  <a:schemeClr val="accent1">
                    <a:lumMod val="75000"/>
                  </a:schemeClr>
                </a:solidFill>
                <a:effectLst/>
                <a:latin typeface="Söhne"/>
              </a:rPr>
              <a:t>: </a:t>
            </a:r>
            <a:r>
              <a:rPr lang="en-US" sz="1350" b="0" i="0" dirty="0">
                <a:solidFill>
                  <a:srgbClr val="374151"/>
                </a:solidFill>
                <a:effectLst/>
                <a:latin typeface="Söhne"/>
              </a:rPr>
              <a:t>By analyzing the sentiment around competitors, businesses can gain insights into areas where their competition may be falling short, providing opportunities for differentiation.</a:t>
            </a:r>
          </a:p>
          <a:p>
            <a:r>
              <a:rPr lang="en-US" sz="1350" b="1" i="0" dirty="0">
                <a:solidFill>
                  <a:schemeClr val="accent1">
                    <a:lumMod val="75000"/>
                  </a:schemeClr>
                </a:solidFill>
                <a:effectLst/>
                <a:latin typeface="Söhne"/>
              </a:rPr>
              <a:t>Market Research and Trend Analysis</a:t>
            </a:r>
            <a:r>
              <a:rPr lang="en-US" sz="1350" b="0" i="0" dirty="0">
                <a:solidFill>
                  <a:schemeClr val="accent1">
                    <a:lumMod val="75000"/>
                  </a:schemeClr>
                </a:solidFill>
                <a:effectLst/>
                <a:latin typeface="Söhne"/>
              </a:rPr>
              <a:t>: </a:t>
            </a:r>
            <a:r>
              <a:rPr lang="en-US" sz="1350" b="0" i="0" dirty="0">
                <a:solidFill>
                  <a:srgbClr val="374151"/>
                </a:solidFill>
                <a:effectLst/>
                <a:latin typeface="Söhne"/>
              </a:rPr>
              <a:t>Sentiment analysis provides insights into market trends, customer preferences, and emerging topics, which can be used to inform business strategies.</a:t>
            </a:r>
          </a:p>
          <a:p>
            <a:r>
              <a:rPr lang="en-US" sz="1350" b="1" i="0" dirty="0">
                <a:solidFill>
                  <a:schemeClr val="accent1">
                    <a:lumMod val="75000"/>
                  </a:schemeClr>
                </a:solidFill>
                <a:effectLst/>
                <a:latin typeface="Söhne"/>
              </a:rPr>
              <a:t>Enhancing Customer Experience</a:t>
            </a:r>
            <a:r>
              <a:rPr lang="en-US" sz="1350" b="0" i="0" dirty="0">
                <a:solidFill>
                  <a:schemeClr val="accent1">
                    <a:lumMod val="75000"/>
                  </a:schemeClr>
                </a:solidFill>
                <a:effectLst/>
                <a:latin typeface="Söhne"/>
              </a:rPr>
              <a:t>: </a:t>
            </a:r>
            <a:r>
              <a:rPr lang="en-US" sz="1350" b="0" i="0" dirty="0">
                <a:solidFill>
                  <a:srgbClr val="374151"/>
                </a:solidFill>
                <a:effectLst/>
                <a:latin typeface="Söhne"/>
              </a:rPr>
              <a:t>By addressing negative sentiment and feedback, businesses can improve customer satisfaction and overall experience, leading to higher customer retention rates.</a:t>
            </a:r>
            <a:endParaRPr lang="en-IN" sz="1350" dirty="0"/>
          </a:p>
        </p:txBody>
      </p:sp>
      <p:sp>
        <p:nvSpPr>
          <p:cNvPr id="4" name="Title 1">
            <a:extLst>
              <a:ext uri="{FF2B5EF4-FFF2-40B4-BE49-F238E27FC236}">
                <a16:creationId xmlns:a16="http://schemas.microsoft.com/office/drawing/2014/main" id="{C3A98924-D64F-8EF4-4DBE-EDCB8CC2FEA1}"/>
              </a:ext>
            </a:extLst>
          </p:cNvPr>
          <p:cNvSpPr txBox="1">
            <a:spLocks/>
          </p:cNvSpPr>
          <p:nvPr/>
        </p:nvSpPr>
        <p:spPr>
          <a:xfrm>
            <a:off x="1791118" y="3429000"/>
            <a:ext cx="8966448" cy="967666"/>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300" b="1" dirty="0">
                <a:latin typeface="Bahnschrift" panose="020B0502040204020203" pitchFamily="34" charset="0"/>
              </a:rPr>
              <a:t>HOW TO DO FUTURE PLANNING USING THIS ?</a:t>
            </a:r>
            <a:endParaRPr lang="en-IN" sz="3300" b="1" dirty="0">
              <a:latin typeface="Bahnschrift" panose="020B0502040204020203" pitchFamily="34" charset="0"/>
            </a:endParaRPr>
          </a:p>
        </p:txBody>
      </p:sp>
      <p:sp>
        <p:nvSpPr>
          <p:cNvPr id="6" name="Content Placeholder 2">
            <a:extLst>
              <a:ext uri="{FF2B5EF4-FFF2-40B4-BE49-F238E27FC236}">
                <a16:creationId xmlns:a16="http://schemas.microsoft.com/office/drawing/2014/main" id="{D9305D0E-853B-4F38-005A-807C2C61E6E9}"/>
              </a:ext>
            </a:extLst>
          </p:cNvPr>
          <p:cNvSpPr txBox="1">
            <a:spLocks/>
          </p:cNvSpPr>
          <p:nvPr/>
        </p:nvSpPr>
        <p:spPr>
          <a:xfrm>
            <a:off x="2027363" y="4065973"/>
            <a:ext cx="10164637" cy="2816441"/>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r>
              <a:rPr lang="en-US" sz="1400" b="1" i="0" dirty="0">
                <a:solidFill>
                  <a:schemeClr val="accent1">
                    <a:lumMod val="75000"/>
                  </a:schemeClr>
                </a:solidFill>
                <a:effectLst/>
                <a:latin typeface="Söhne"/>
              </a:rPr>
              <a:t>Anticipating Customer Preferences</a:t>
            </a:r>
            <a:r>
              <a:rPr lang="en-US" sz="1400" b="0" i="0" dirty="0">
                <a:solidFill>
                  <a:schemeClr val="accent1">
                    <a:lumMod val="75000"/>
                  </a:schemeClr>
                </a:solidFill>
                <a:effectLst/>
                <a:latin typeface="Söhne"/>
              </a:rPr>
              <a:t>: </a:t>
            </a:r>
            <a:r>
              <a:rPr lang="en-US" sz="1400" b="0" i="0" dirty="0">
                <a:solidFill>
                  <a:srgbClr val="374151"/>
                </a:solidFill>
                <a:effectLst/>
                <a:latin typeface="Söhne"/>
              </a:rPr>
              <a:t>By analyzing sentiment, businesses can gain insights into customer preferences, allowing them to proactively plan content, products, and services that align with what their audience wants.</a:t>
            </a:r>
          </a:p>
          <a:p>
            <a:r>
              <a:rPr lang="en-US" sz="1400" b="1" i="0" dirty="0">
                <a:solidFill>
                  <a:schemeClr val="accent1">
                    <a:lumMod val="75000"/>
                  </a:schemeClr>
                </a:solidFill>
                <a:effectLst/>
                <a:latin typeface="Söhne"/>
              </a:rPr>
              <a:t>Identifying Emerging Trends</a:t>
            </a:r>
            <a:r>
              <a:rPr lang="en-US" sz="1400" b="0" i="0" dirty="0">
                <a:solidFill>
                  <a:schemeClr val="accent1">
                    <a:lumMod val="75000"/>
                  </a:schemeClr>
                </a:solidFill>
                <a:effectLst/>
                <a:latin typeface="Söhne"/>
              </a:rPr>
              <a:t>: </a:t>
            </a:r>
            <a:r>
              <a:rPr lang="en-US" sz="1400" b="0" i="0" dirty="0">
                <a:solidFill>
                  <a:srgbClr val="374151"/>
                </a:solidFill>
                <a:effectLst/>
                <a:latin typeface="Söhne"/>
              </a:rPr>
              <a:t>Sentiment analysis can reveal emerging topics and trends in the industry or market, enabling businesses to stay ahead of the curve in their content and offerings.</a:t>
            </a:r>
            <a:endParaRPr lang="en-US" sz="1400" dirty="0">
              <a:solidFill>
                <a:srgbClr val="374151"/>
              </a:solidFill>
              <a:latin typeface="Söhne"/>
            </a:endParaRPr>
          </a:p>
          <a:p>
            <a:r>
              <a:rPr lang="en-US" sz="1400" b="1" i="0" dirty="0">
                <a:solidFill>
                  <a:schemeClr val="accent1">
                    <a:lumMod val="75000"/>
                  </a:schemeClr>
                </a:solidFill>
                <a:effectLst/>
                <a:latin typeface="Söhne"/>
              </a:rPr>
              <a:t>Enhancing Customer Engagement</a:t>
            </a:r>
            <a:r>
              <a:rPr lang="en-US" sz="1400" b="0" i="0" dirty="0">
                <a:solidFill>
                  <a:schemeClr val="accent1">
                    <a:lumMod val="75000"/>
                  </a:schemeClr>
                </a:solidFill>
                <a:effectLst/>
                <a:latin typeface="Söhne"/>
              </a:rPr>
              <a:t>: </a:t>
            </a:r>
            <a:r>
              <a:rPr lang="en-US" sz="1400" b="0" i="0" dirty="0">
                <a:solidFill>
                  <a:srgbClr val="374151"/>
                </a:solidFill>
                <a:effectLst/>
                <a:latin typeface="Söhne"/>
              </a:rPr>
              <a:t>Knowing what resonates positively with the audience allows for more effective engagement strategies. Businesses can plan campaigns and interactions that are likely to generate positive responses.</a:t>
            </a:r>
          </a:p>
          <a:p>
            <a:r>
              <a:rPr lang="en-US" sz="1400" b="1" i="0" dirty="0">
                <a:solidFill>
                  <a:schemeClr val="accent1">
                    <a:lumMod val="75000"/>
                  </a:schemeClr>
                </a:solidFill>
                <a:effectLst/>
                <a:latin typeface="Söhne"/>
              </a:rPr>
              <a:t>Risk Mitigation</a:t>
            </a:r>
            <a:r>
              <a:rPr lang="en-US" sz="1400" b="0" i="0" dirty="0">
                <a:solidFill>
                  <a:schemeClr val="accent1">
                    <a:lumMod val="75000"/>
                  </a:schemeClr>
                </a:solidFill>
                <a:effectLst/>
                <a:latin typeface="Söhne"/>
              </a:rPr>
              <a:t>: </a:t>
            </a:r>
            <a:r>
              <a:rPr lang="en-US" sz="1400" b="0" i="0" dirty="0">
                <a:solidFill>
                  <a:srgbClr val="374151"/>
                </a:solidFill>
                <a:effectLst/>
                <a:latin typeface="Söhne"/>
              </a:rPr>
              <a:t>By monitoring sentiment, businesses can identify potential issues or controversies early on. This allows for a proactive approach to mitigate risks and address concerns before they escalate.</a:t>
            </a:r>
          </a:p>
          <a:p>
            <a:r>
              <a:rPr lang="en-US" sz="1400" b="1" i="0" dirty="0">
                <a:solidFill>
                  <a:schemeClr val="accent1">
                    <a:lumMod val="75000"/>
                  </a:schemeClr>
                </a:solidFill>
                <a:effectLst/>
                <a:latin typeface="Söhne"/>
              </a:rPr>
              <a:t>Competitive Edge</a:t>
            </a:r>
            <a:r>
              <a:rPr lang="en-US" sz="1400" b="0" i="0" dirty="0">
                <a:solidFill>
                  <a:schemeClr val="accent1">
                    <a:lumMod val="75000"/>
                  </a:schemeClr>
                </a:solidFill>
                <a:effectLst/>
                <a:latin typeface="Söhne"/>
              </a:rPr>
              <a:t>: </a:t>
            </a:r>
            <a:r>
              <a:rPr lang="en-US" sz="1400" b="0" i="0" dirty="0">
                <a:solidFill>
                  <a:srgbClr val="374151"/>
                </a:solidFill>
                <a:effectLst/>
                <a:latin typeface="Söhne"/>
              </a:rPr>
              <a:t>Analyzing sentiment around competitors can provide insights into areas where they may be falling short. This information can inform account planning to capitalize on those weaknesses.</a:t>
            </a:r>
            <a:endParaRPr lang="en-IN" sz="1400" dirty="0"/>
          </a:p>
        </p:txBody>
      </p:sp>
      <p:pic>
        <p:nvPicPr>
          <p:cNvPr id="10" name="Picture 9">
            <a:extLst>
              <a:ext uri="{FF2B5EF4-FFF2-40B4-BE49-F238E27FC236}">
                <a16:creationId xmlns:a16="http://schemas.microsoft.com/office/drawing/2014/main" id="{50E827A1-F39F-B58A-7AAA-A5D1EA3AB710}"/>
              </a:ext>
            </a:extLst>
          </p:cNvPr>
          <p:cNvPicPr>
            <a:picLocks noChangeAspect="1"/>
          </p:cNvPicPr>
          <p:nvPr/>
        </p:nvPicPr>
        <p:blipFill>
          <a:blip r:embed="rId2"/>
          <a:stretch>
            <a:fillRect/>
          </a:stretch>
        </p:blipFill>
        <p:spPr>
          <a:xfrm>
            <a:off x="-437085" y="4206509"/>
            <a:ext cx="2913629" cy="2913629"/>
          </a:xfrm>
          <a:prstGeom prst="rect">
            <a:avLst/>
          </a:prstGeom>
        </p:spPr>
      </p:pic>
    </p:spTree>
    <p:extLst>
      <p:ext uri="{BB962C8B-B14F-4D97-AF65-F5344CB8AC3E}">
        <p14:creationId xmlns:p14="http://schemas.microsoft.com/office/powerpoint/2010/main" val="2802009833"/>
      </p:ext>
    </p:extLst>
  </p:cSld>
  <p:clrMapOvr>
    <a:masterClrMapping/>
  </p:clrMapOvr>
  <p:transition spd="med">
    <p:pull dir="r"/>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a:extLst>
              <a:ext uri="{FF2B5EF4-FFF2-40B4-BE49-F238E27FC236}">
                <a16:creationId xmlns:a16="http://schemas.microsoft.com/office/drawing/2014/main" id="{4B8492CB-DFBA-4A82-9778-F21493DA36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0"/>
            <a:ext cx="5014912" cy="6862763"/>
            <a:chOff x="2928938" y="-4763"/>
            <a:chExt cx="5014912" cy="6862763"/>
          </a:xfrm>
        </p:grpSpPr>
        <p:sp>
          <p:nvSpPr>
            <p:cNvPr id="24"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txBody>
            <a:bodyPr/>
            <a:lstStyle/>
            <a:p>
              <a:endParaRPr lang="en-IN"/>
            </a:p>
          </p:txBody>
        </p:sp>
        <p:sp>
          <p:nvSpPr>
            <p:cNvPr id="25"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txBody>
            <a:bodyPr/>
            <a:lstStyle/>
            <a:p>
              <a:endParaRPr lang="en-IN"/>
            </a:p>
          </p:txBody>
        </p:sp>
        <p:sp>
          <p:nvSpPr>
            <p:cNvPr id="26"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txBody>
            <a:bodyPr/>
            <a:lstStyle/>
            <a:p>
              <a:endParaRPr lang="en-IN"/>
            </a:p>
          </p:txBody>
        </p:sp>
        <p:sp>
          <p:nvSpPr>
            <p:cNvPr id="27" name="Freeform 13">
              <a:extLst>
                <a:ext uri="{FF2B5EF4-FFF2-40B4-BE49-F238E27FC236}">
                  <a16:creationId xmlns:a16="http://schemas.microsoft.com/office/drawing/2014/main" id="{773528ED-4D37-4A77-A8CA-86B6221C5E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txBody>
            <a:bodyPr/>
            <a:lstStyle/>
            <a:p>
              <a:endParaRPr lang="en-IN"/>
            </a:p>
          </p:txBody>
        </p:sp>
        <p:sp>
          <p:nvSpPr>
            <p:cNvPr id="28" name="Freeform 14">
              <a:extLst>
                <a:ext uri="{FF2B5EF4-FFF2-40B4-BE49-F238E27FC236}">
                  <a16:creationId xmlns:a16="http://schemas.microsoft.com/office/drawing/2014/main" id="{8A58A902-E944-4399-9A93-A91A6A82B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txBody>
            <a:bodyPr/>
            <a:lstStyle/>
            <a:p>
              <a:endParaRPr lang="en-IN"/>
            </a:p>
          </p:txBody>
        </p:sp>
        <p:sp>
          <p:nvSpPr>
            <p:cNvPr id="29" name="Freeform 15">
              <a:extLst>
                <a:ext uri="{FF2B5EF4-FFF2-40B4-BE49-F238E27FC236}">
                  <a16:creationId xmlns:a16="http://schemas.microsoft.com/office/drawing/2014/main" id="{4EDB1155-2E8E-4FB8-AD42-101FE43832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txBody>
            <a:bodyPr/>
            <a:lstStyle/>
            <a:p>
              <a:endParaRPr lang="en-IN"/>
            </a:p>
          </p:txBody>
        </p:sp>
      </p:grpSp>
      <p:sp>
        <p:nvSpPr>
          <p:cNvPr id="2" name="Title 1">
            <a:extLst>
              <a:ext uri="{FF2B5EF4-FFF2-40B4-BE49-F238E27FC236}">
                <a16:creationId xmlns:a16="http://schemas.microsoft.com/office/drawing/2014/main" id="{C7492CCE-C435-464E-A19A-D4C606FDBE3D}"/>
              </a:ext>
            </a:extLst>
          </p:cNvPr>
          <p:cNvSpPr>
            <a:spLocks noGrp="1"/>
          </p:cNvSpPr>
          <p:nvPr>
            <p:ph type="title"/>
          </p:nvPr>
        </p:nvSpPr>
        <p:spPr>
          <a:xfrm>
            <a:off x="310674" y="240176"/>
            <a:ext cx="7411825" cy="1151268"/>
          </a:xfrm>
        </p:spPr>
        <p:txBody>
          <a:bodyPr>
            <a:normAutofit/>
          </a:bodyPr>
          <a:lstStyle/>
          <a:p>
            <a:pPr algn="l"/>
            <a:r>
              <a:rPr lang="en-US" b="1" dirty="0">
                <a:solidFill>
                  <a:srgbClr val="33CCFF"/>
                </a:solidFill>
                <a:latin typeface="Bahnschrift" panose="020B0502040204020203" pitchFamily="34" charset="0"/>
              </a:rPr>
              <a:t>Team Member Details </a:t>
            </a:r>
          </a:p>
        </p:txBody>
      </p:sp>
      <p:sp>
        <p:nvSpPr>
          <p:cNvPr id="6" name="Google Shape;238;p4">
            <a:extLst>
              <a:ext uri="{FF2B5EF4-FFF2-40B4-BE49-F238E27FC236}">
                <a16:creationId xmlns:a16="http://schemas.microsoft.com/office/drawing/2014/main" id="{A9A85C5D-AB64-A19F-8B78-B8640F20F95A}"/>
              </a:ext>
            </a:extLst>
          </p:cNvPr>
          <p:cNvSpPr txBox="1">
            <a:spLocks noGrp="1"/>
          </p:cNvSpPr>
          <p:nvPr/>
        </p:nvSpPr>
        <p:spPr>
          <a:xfrm>
            <a:off x="310674" y="1505024"/>
            <a:ext cx="11728926" cy="536250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Libre Franklin"/>
                <a:ea typeface="Libre Franklin"/>
                <a:cs typeface="Libre Franklin"/>
                <a:sym typeface="Libre Franklin"/>
              </a:defRPr>
            </a:lvl1pPr>
            <a:lvl2pPr marL="914400" marR="0" lvl="1" indent="-342900" algn="l" rtl="0">
              <a:lnSpc>
                <a:spcPct val="90000"/>
              </a:lnSpc>
              <a:spcBef>
                <a:spcPts val="500"/>
              </a:spcBef>
              <a:spcAft>
                <a:spcPts val="0"/>
              </a:spcAft>
              <a:buClr>
                <a:schemeClr val="dk1"/>
              </a:buClr>
              <a:buSzPts val="1800"/>
              <a:buFont typeface="Arial"/>
              <a:buChar char="•"/>
              <a:defRPr sz="2400" b="0" i="0" u="none" strike="noStrike" cap="none">
                <a:solidFill>
                  <a:schemeClr val="dk1"/>
                </a:solidFill>
                <a:latin typeface="Libre Franklin"/>
                <a:ea typeface="Libre Franklin"/>
                <a:cs typeface="Libre Franklin"/>
                <a:sym typeface="Libre Franklin"/>
              </a:defRPr>
            </a:lvl2pPr>
            <a:lvl3pPr marL="1371600" marR="0" lvl="2" indent="-342900" algn="l" rtl="0">
              <a:lnSpc>
                <a:spcPct val="90000"/>
              </a:lnSpc>
              <a:spcBef>
                <a:spcPts val="500"/>
              </a:spcBef>
              <a:spcAft>
                <a:spcPts val="0"/>
              </a:spcAft>
              <a:buClr>
                <a:schemeClr val="dk1"/>
              </a:buClr>
              <a:buSzPts val="1800"/>
              <a:buFont typeface="Arial"/>
              <a:buChar char="•"/>
              <a:defRPr sz="2000" b="0" i="0" u="none" strike="noStrike" cap="none">
                <a:solidFill>
                  <a:schemeClr val="dk1"/>
                </a:solidFill>
                <a:latin typeface="Libre Franklin"/>
                <a:ea typeface="Libre Franklin"/>
                <a:cs typeface="Libre Franklin"/>
                <a:sym typeface="Libre Franklin"/>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Libre Franklin"/>
                <a:ea typeface="Libre Franklin"/>
                <a:cs typeface="Libre Franklin"/>
                <a:sym typeface="Libre Franklin"/>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Libre Franklin"/>
                <a:ea typeface="Libre Franklin"/>
                <a:cs typeface="Libre Franklin"/>
                <a:sym typeface="Libre Franklin"/>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Libre Franklin"/>
                <a:ea typeface="Libre Franklin"/>
                <a:cs typeface="Libre Franklin"/>
                <a:sym typeface="Libre Franklin"/>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Libre Franklin"/>
                <a:ea typeface="Libre Franklin"/>
                <a:cs typeface="Libre Franklin"/>
                <a:sym typeface="Libre Franklin"/>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Libre Franklin"/>
                <a:ea typeface="Libre Franklin"/>
                <a:cs typeface="Libre Franklin"/>
                <a:sym typeface="Libre Franklin"/>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Libre Franklin"/>
                <a:ea typeface="Libre Franklin"/>
                <a:cs typeface="Libre Franklin"/>
                <a:sym typeface="Libre Franklin"/>
              </a:defRPr>
            </a:lvl9pPr>
          </a:lstStyle>
          <a:p>
            <a:pPr marL="0" lvl="0" indent="0" algn="l" rtl="0">
              <a:lnSpc>
                <a:spcPct val="90000"/>
              </a:lnSpc>
              <a:spcBef>
                <a:spcPts val="0"/>
              </a:spcBef>
              <a:spcAft>
                <a:spcPts val="0"/>
              </a:spcAft>
              <a:buClr>
                <a:srgbClr val="5D7C3F"/>
              </a:buClr>
              <a:buSzPts val="1200"/>
              <a:buNone/>
            </a:pPr>
            <a:r>
              <a:rPr lang="en-US" sz="1500" b="1" dirty="0">
                <a:solidFill>
                  <a:schemeClr val="accent1">
                    <a:lumMod val="60000"/>
                    <a:lumOff val="40000"/>
                  </a:schemeClr>
                </a:solidFill>
                <a:latin typeface="Bahnschrift" panose="020B0502040204020203" pitchFamily="34" charset="0"/>
              </a:rPr>
              <a:t>Team Leader Name: </a:t>
            </a:r>
            <a:r>
              <a:rPr lang="en-US" sz="1500" b="1" dirty="0" err="1">
                <a:solidFill>
                  <a:schemeClr val="accent1">
                    <a:lumMod val="60000"/>
                    <a:lumOff val="40000"/>
                  </a:schemeClr>
                </a:solidFill>
                <a:latin typeface="Bahnschrift" panose="020B0502040204020203" pitchFamily="34" charset="0"/>
              </a:rPr>
              <a:t>Shrishail</a:t>
            </a:r>
            <a:r>
              <a:rPr lang="en-US" sz="1500" b="1" dirty="0">
                <a:solidFill>
                  <a:schemeClr val="accent1">
                    <a:lumMod val="60000"/>
                    <a:lumOff val="40000"/>
                  </a:schemeClr>
                </a:solidFill>
                <a:latin typeface="Bahnschrift" panose="020B0502040204020203" pitchFamily="34" charset="0"/>
              </a:rPr>
              <a:t> Patil </a:t>
            </a:r>
          </a:p>
          <a:p>
            <a:pPr marL="0" lvl="0" indent="0" algn="l" rtl="0">
              <a:lnSpc>
                <a:spcPct val="90000"/>
              </a:lnSpc>
              <a:spcBef>
                <a:spcPts val="0"/>
              </a:spcBef>
              <a:spcAft>
                <a:spcPts val="0"/>
              </a:spcAft>
              <a:buClr>
                <a:srgbClr val="5D7C3F"/>
              </a:buClr>
              <a:buSzPts val="1200"/>
              <a:buNone/>
            </a:pPr>
            <a:r>
              <a:rPr lang="en-US" sz="1500" dirty="0">
                <a:solidFill>
                  <a:schemeClr val="tx1"/>
                </a:solidFill>
                <a:latin typeface="Bahnschrift" panose="020B0502040204020203" pitchFamily="34" charset="0"/>
              </a:rPr>
              <a:t>Branch (</a:t>
            </a:r>
            <a:r>
              <a:rPr lang="en-US" sz="1500" dirty="0" err="1">
                <a:solidFill>
                  <a:schemeClr val="tx1"/>
                </a:solidFill>
                <a:latin typeface="Bahnschrift" panose="020B0502040204020203" pitchFamily="34" charset="0"/>
              </a:rPr>
              <a:t>Btech</a:t>
            </a:r>
            <a:r>
              <a:rPr lang="en-US" sz="1500" dirty="0">
                <a:solidFill>
                  <a:schemeClr val="tx1"/>
                </a:solidFill>
                <a:latin typeface="Bahnschrift" panose="020B0502040204020203" pitchFamily="34" charset="0"/>
              </a:rPr>
              <a:t>/</a:t>
            </a:r>
            <a:r>
              <a:rPr lang="en-US" sz="1500" dirty="0" err="1">
                <a:solidFill>
                  <a:schemeClr val="tx1"/>
                </a:solidFill>
                <a:latin typeface="Bahnschrift" panose="020B0502040204020203" pitchFamily="34" charset="0"/>
              </a:rPr>
              <a:t>Mtech</a:t>
            </a:r>
            <a:r>
              <a:rPr lang="en-US" sz="1500" dirty="0">
                <a:solidFill>
                  <a:schemeClr val="tx1"/>
                </a:solidFill>
                <a:latin typeface="Bahnschrift" panose="020B0502040204020203" pitchFamily="34" charset="0"/>
              </a:rPr>
              <a:t>/PhD </a:t>
            </a:r>
            <a:r>
              <a:rPr lang="en-US" sz="1500" dirty="0" err="1">
                <a:solidFill>
                  <a:schemeClr val="tx1"/>
                </a:solidFill>
                <a:latin typeface="Bahnschrift" panose="020B0502040204020203" pitchFamily="34" charset="0"/>
              </a:rPr>
              <a:t>etc</a:t>
            </a:r>
            <a:r>
              <a:rPr lang="en-US" sz="1500" dirty="0">
                <a:solidFill>
                  <a:schemeClr val="tx1"/>
                </a:solidFill>
                <a:latin typeface="Bahnschrift" panose="020B0502040204020203" pitchFamily="34" charset="0"/>
              </a:rPr>
              <a:t>):	</a:t>
            </a:r>
            <a:r>
              <a:rPr lang="en-US" sz="1500" dirty="0" err="1">
                <a:solidFill>
                  <a:schemeClr val="tx1"/>
                </a:solidFill>
                <a:latin typeface="Bahnschrift" panose="020B0502040204020203" pitchFamily="34" charset="0"/>
              </a:rPr>
              <a:t>Btech</a:t>
            </a:r>
            <a:r>
              <a:rPr lang="en-US" sz="1500" dirty="0">
                <a:solidFill>
                  <a:schemeClr val="tx1"/>
                </a:solidFill>
                <a:latin typeface="Bahnschrift" panose="020B0502040204020203" pitchFamily="34" charset="0"/>
              </a:rPr>
              <a:t> 	          	Stream (ECE, CSE </a:t>
            </a:r>
            <a:r>
              <a:rPr lang="en-US" sz="1500" dirty="0" err="1">
                <a:solidFill>
                  <a:schemeClr val="tx1"/>
                </a:solidFill>
                <a:latin typeface="Bahnschrift" panose="020B0502040204020203" pitchFamily="34" charset="0"/>
              </a:rPr>
              <a:t>etc</a:t>
            </a:r>
            <a:r>
              <a:rPr lang="en-US" sz="1500" dirty="0">
                <a:solidFill>
                  <a:schemeClr val="tx1"/>
                </a:solidFill>
                <a:latin typeface="Bahnschrift" panose="020B0502040204020203" pitchFamily="34" charset="0"/>
              </a:rPr>
              <a:t>): CSE			 Year (I,II,III,IV):  III</a:t>
            </a:r>
            <a:endParaRPr sz="1500" dirty="0">
              <a:solidFill>
                <a:schemeClr val="tx1"/>
              </a:solidFill>
              <a:latin typeface="Bahnschrift" panose="020B0502040204020203" pitchFamily="34" charset="0"/>
            </a:endParaRPr>
          </a:p>
          <a:p>
            <a:pPr marL="0" lvl="0" indent="0" algn="l" rtl="0">
              <a:lnSpc>
                <a:spcPct val="90000"/>
              </a:lnSpc>
              <a:spcBef>
                <a:spcPts val="1000"/>
              </a:spcBef>
              <a:spcAft>
                <a:spcPts val="0"/>
              </a:spcAft>
              <a:buClr>
                <a:srgbClr val="5D7C3F"/>
              </a:buClr>
              <a:buSzPts val="1200"/>
              <a:buNone/>
            </a:pPr>
            <a:r>
              <a:rPr lang="en-US" sz="1500" b="1" dirty="0">
                <a:solidFill>
                  <a:schemeClr val="accent1">
                    <a:lumMod val="60000"/>
                    <a:lumOff val="40000"/>
                  </a:schemeClr>
                </a:solidFill>
                <a:latin typeface="Bahnschrift" panose="020B0502040204020203" pitchFamily="34" charset="0"/>
              </a:rPr>
              <a:t>Team Member 1 Name: Aditya Choudhary</a:t>
            </a:r>
          </a:p>
          <a:p>
            <a:pPr marL="0" lvl="0" indent="0" algn="l" rtl="0">
              <a:lnSpc>
                <a:spcPct val="90000"/>
              </a:lnSpc>
              <a:spcBef>
                <a:spcPts val="1000"/>
              </a:spcBef>
              <a:spcAft>
                <a:spcPts val="0"/>
              </a:spcAft>
              <a:buClr>
                <a:srgbClr val="5D7C3F"/>
              </a:buClr>
              <a:buSzPts val="1200"/>
              <a:buNone/>
            </a:pPr>
            <a:r>
              <a:rPr lang="en-US" sz="1500" dirty="0">
                <a:solidFill>
                  <a:schemeClr val="tx1"/>
                </a:solidFill>
                <a:latin typeface="Bahnschrift" panose="020B0502040204020203" pitchFamily="34" charset="0"/>
              </a:rPr>
              <a:t>Branch (</a:t>
            </a:r>
            <a:r>
              <a:rPr lang="en-US" sz="1500" dirty="0" err="1">
                <a:solidFill>
                  <a:schemeClr val="tx1"/>
                </a:solidFill>
                <a:latin typeface="Bahnschrift" panose="020B0502040204020203" pitchFamily="34" charset="0"/>
              </a:rPr>
              <a:t>Btech</a:t>
            </a:r>
            <a:r>
              <a:rPr lang="en-US" sz="1500" dirty="0">
                <a:solidFill>
                  <a:schemeClr val="tx1"/>
                </a:solidFill>
                <a:latin typeface="Bahnschrift" panose="020B0502040204020203" pitchFamily="34" charset="0"/>
              </a:rPr>
              <a:t>/</a:t>
            </a:r>
            <a:r>
              <a:rPr lang="en-US" sz="1500" dirty="0" err="1">
                <a:solidFill>
                  <a:schemeClr val="tx1"/>
                </a:solidFill>
                <a:latin typeface="Bahnschrift" panose="020B0502040204020203" pitchFamily="34" charset="0"/>
              </a:rPr>
              <a:t>Mtech</a:t>
            </a:r>
            <a:r>
              <a:rPr lang="en-US" sz="1500" dirty="0">
                <a:solidFill>
                  <a:schemeClr val="tx1"/>
                </a:solidFill>
                <a:latin typeface="Bahnschrift" panose="020B0502040204020203" pitchFamily="34" charset="0"/>
              </a:rPr>
              <a:t>/PhD </a:t>
            </a:r>
            <a:r>
              <a:rPr lang="en-US" sz="1500" dirty="0" err="1">
                <a:solidFill>
                  <a:schemeClr val="tx1"/>
                </a:solidFill>
                <a:latin typeface="Bahnschrift" panose="020B0502040204020203" pitchFamily="34" charset="0"/>
              </a:rPr>
              <a:t>etc</a:t>
            </a:r>
            <a:r>
              <a:rPr lang="en-US" sz="1500" dirty="0">
                <a:solidFill>
                  <a:schemeClr val="tx1"/>
                </a:solidFill>
                <a:latin typeface="Bahnschrift" panose="020B0502040204020203" pitchFamily="34" charset="0"/>
              </a:rPr>
              <a:t>):	</a:t>
            </a:r>
            <a:r>
              <a:rPr lang="en-US" sz="1500" dirty="0" err="1">
                <a:solidFill>
                  <a:schemeClr val="tx1"/>
                </a:solidFill>
                <a:latin typeface="Bahnschrift" panose="020B0502040204020203" pitchFamily="34" charset="0"/>
              </a:rPr>
              <a:t>Btech</a:t>
            </a:r>
            <a:r>
              <a:rPr lang="en-US" sz="1500" dirty="0">
                <a:solidFill>
                  <a:schemeClr val="tx1"/>
                </a:solidFill>
                <a:latin typeface="Bahnschrift" panose="020B0502040204020203" pitchFamily="34" charset="0"/>
              </a:rPr>
              <a:t> 	             	Stream (ECE, CSE </a:t>
            </a:r>
            <a:r>
              <a:rPr lang="en-US" sz="1500" dirty="0" err="1">
                <a:solidFill>
                  <a:schemeClr val="tx1"/>
                </a:solidFill>
                <a:latin typeface="Bahnschrift" panose="020B0502040204020203" pitchFamily="34" charset="0"/>
              </a:rPr>
              <a:t>etc</a:t>
            </a:r>
            <a:r>
              <a:rPr lang="en-US" sz="1500" dirty="0">
                <a:solidFill>
                  <a:schemeClr val="tx1"/>
                </a:solidFill>
                <a:latin typeface="Bahnschrift" panose="020B0502040204020203" pitchFamily="34" charset="0"/>
              </a:rPr>
              <a:t>): CSE AI/ML		 Year (I,II,III,IV): III</a:t>
            </a:r>
            <a:endParaRPr sz="1500" dirty="0">
              <a:solidFill>
                <a:schemeClr val="tx1"/>
              </a:solidFill>
              <a:latin typeface="Bahnschrift" panose="020B0502040204020203" pitchFamily="34" charset="0"/>
            </a:endParaRPr>
          </a:p>
          <a:p>
            <a:pPr marL="0" lvl="0" indent="0" algn="l" rtl="0">
              <a:lnSpc>
                <a:spcPct val="90000"/>
              </a:lnSpc>
              <a:spcBef>
                <a:spcPts val="1000"/>
              </a:spcBef>
              <a:spcAft>
                <a:spcPts val="0"/>
              </a:spcAft>
              <a:buClr>
                <a:srgbClr val="5D7C3F"/>
              </a:buClr>
              <a:buSzPts val="1200"/>
              <a:buNone/>
            </a:pPr>
            <a:r>
              <a:rPr lang="en-US" sz="1500" b="1" dirty="0">
                <a:solidFill>
                  <a:schemeClr val="accent1">
                    <a:lumMod val="60000"/>
                    <a:lumOff val="40000"/>
                  </a:schemeClr>
                </a:solidFill>
                <a:latin typeface="Bahnschrift" panose="020B0502040204020203" pitchFamily="34" charset="0"/>
              </a:rPr>
              <a:t>Team Member 2 Name: Pranjal Singh</a:t>
            </a:r>
          </a:p>
          <a:p>
            <a:pPr marL="0" lvl="0" indent="0" algn="l" rtl="0">
              <a:lnSpc>
                <a:spcPct val="90000"/>
              </a:lnSpc>
              <a:spcBef>
                <a:spcPts val="1000"/>
              </a:spcBef>
              <a:spcAft>
                <a:spcPts val="0"/>
              </a:spcAft>
              <a:buClr>
                <a:srgbClr val="5D7C3F"/>
              </a:buClr>
              <a:buSzPts val="1200"/>
              <a:buNone/>
            </a:pPr>
            <a:r>
              <a:rPr lang="en-US" sz="1500" dirty="0">
                <a:solidFill>
                  <a:schemeClr val="tx1"/>
                </a:solidFill>
                <a:latin typeface="Bahnschrift" panose="020B0502040204020203" pitchFamily="34" charset="0"/>
              </a:rPr>
              <a:t>Branch (</a:t>
            </a:r>
            <a:r>
              <a:rPr lang="en-US" sz="1500" dirty="0" err="1">
                <a:solidFill>
                  <a:schemeClr val="tx1"/>
                </a:solidFill>
                <a:latin typeface="Bahnschrift" panose="020B0502040204020203" pitchFamily="34" charset="0"/>
              </a:rPr>
              <a:t>Btech</a:t>
            </a:r>
            <a:r>
              <a:rPr lang="en-US" sz="1500" dirty="0">
                <a:solidFill>
                  <a:schemeClr val="tx1"/>
                </a:solidFill>
                <a:latin typeface="Bahnschrift" panose="020B0502040204020203" pitchFamily="34" charset="0"/>
              </a:rPr>
              <a:t>/</a:t>
            </a:r>
            <a:r>
              <a:rPr lang="en-US" sz="1500" dirty="0" err="1">
                <a:solidFill>
                  <a:schemeClr val="tx1"/>
                </a:solidFill>
                <a:latin typeface="Bahnschrift" panose="020B0502040204020203" pitchFamily="34" charset="0"/>
              </a:rPr>
              <a:t>Mtech</a:t>
            </a:r>
            <a:r>
              <a:rPr lang="en-US" sz="1500" dirty="0">
                <a:solidFill>
                  <a:schemeClr val="tx1"/>
                </a:solidFill>
                <a:latin typeface="Bahnschrift" panose="020B0502040204020203" pitchFamily="34" charset="0"/>
              </a:rPr>
              <a:t>/PhD </a:t>
            </a:r>
            <a:r>
              <a:rPr lang="en-US" sz="1500" dirty="0" err="1">
                <a:solidFill>
                  <a:schemeClr val="tx1"/>
                </a:solidFill>
                <a:latin typeface="Bahnschrift" panose="020B0502040204020203" pitchFamily="34" charset="0"/>
              </a:rPr>
              <a:t>etc</a:t>
            </a:r>
            <a:r>
              <a:rPr lang="en-US" sz="1500" dirty="0">
                <a:solidFill>
                  <a:schemeClr val="tx1"/>
                </a:solidFill>
                <a:latin typeface="Bahnschrift" panose="020B0502040204020203" pitchFamily="34" charset="0"/>
              </a:rPr>
              <a:t>):	</a:t>
            </a:r>
            <a:r>
              <a:rPr lang="en-US" sz="1500" dirty="0" err="1">
                <a:solidFill>
                  <a:schemeClr val="tx1"/>
                </a:solidFill>
                <a:latin typeface="Bahnschrift" panose="020B0502040204020203" pitchFamily="34" charset="0"/>
              </a:rPr>
              <a:t>Btech</a:t>
            </a:r>
            <a:r>
              <a:rPr lang="en-US" sz="1500" dirty="0">
                <a:solidFill>
                  <a:schemeClr val="tx1"/>
                </a:solidFill>
                <a:latin typeface="Bahnschrift" panose="020B0502040204020203" pitchFamily="34" charset="0"/>
              </a:rPr>
              <a:t> 		         Stream (ECE, CSE </a:t>
            </a:r>
            <a:r>
              <a:rPr lang="en-US" sz="1500" dirty="0" err="1">
                <a:solidFill>
                  <a:schemeClr val="tx1"/>
                </a:solidFill>
                <a:latin typeface="Bahnschrift" panose="020B0502040204020203" pitchFamily="34" charset="0"/>
              </a:rPr>
              <a:t>etc</a:t>
            </a:r>
            <a:r>
              <a:rPr lang="en-US" sz="1500" dirty="0">
                <a:solidFill>
                  <a:schemeClr val="tx1"/>
                </a:solidFill>
                <a:latin typeface="Bahnschrift" panose="020B0502040204020203" pitchFamily="34" charset="0"/>
              </a:rPr>
              <a:t>): CSE 			Year (I,II,III,IV): III</a:t>
            </a:r>
            <a:endParaRPr sz="1500" dirty="0">
              <a:solidFill>
                <a:schemeClr val="tx1"/>
              </a:solidFill>
              <a:latin typeface="Bahnschrift" panose="020B0502040204020203" pitchFamily="34" charset="0"/>
            </a:endParaRPr>
          </a:p>
          <a:p>
            <a:pPr marL="0" lvl="0" indent="0" algn="l" rtl="0">
              <a:lnSpc>
                <a:spcPct val="90000"/>
              </a:lnSpc>
              <a:spcBef>
                <a:spcPts val="1000"/>
              </a:spcBef>
              <a:spcAft>
                <a:spcPts val="0"/>
              </a:spcAft>
              <a:buClr>
                <a:srgbClr val="5D7C3F"/>
              </a:buClr>
              <a:buSzPts val="1200"/>
              <a:buNone/>
            </a:pPr>
            <a:r>
              <a:rPr lang="en-US" sz="1500" b="1" dirty="0">
                <a:solidFill>
                  <a:schemeClr val="accent1">
                    <a:lumMod val="60000"/>
                    <a:lumOff val="40000"/>
                  </a:schemeClr>
                </a:solidFill>
                <a:latin typeface="Bahnschrift" panose="020B0502040204020203" pitchFamily="34" charset="0"/>
              </a:rPr>
              <a:t>Team Member 3 Name: </a:t>
            </a:r>
            <a:r>
              <a:rPr lang="en-US" sz="1500" b="1" dirty="0" err="1">
                <a:solidFill>
                  <a:schemeClr val="accent1">
                    <a:lumMod val="60000"/>
                    <a:lumOff val="40000"/>
                  </a:schemeClr>
                </a:solidFill>
                <a:latin typeface="Bahnschrift" panose="020B0502040204020203" pitchFamily="34" charset="0"/>
              </a:rPr>
              <a:t>Vishwash</a:t>
            </a:r>
            <a:r>
              <a:rPr lang="en-US" sz="1500" b="1" dirty="0">
                <a:solidFill>
                  <a:schemeClr val="accent1">
                    <a:lumMod val="60000"/>
                    <a:lumOff val="40000"/>
                  </a:schemeClr>
                </a:solidFill>
                <a:latin typeface="Bahnschrift" panose="020B0502040204020203" pitchFamily="34" charset="0"/>
              </a:rPr>
              <a:t> Patel</a:t>
            </a:r>
          </a:p>
          <a:p>
            <a:pPr marL="0" lvl="0" indent="0" algn="l" rtl="0">
              <a:lnSpc>
                <a:spcPct val="90000"/>
              </a:lnSpc>
              <a:spcBef>
                <a:spcPts val="1000"/>
              </a:spcBef>
              <a:spcAft>
                <a:spcPts val="0"/>
              </a:spcAft>
              <a:buClr>
                <a:srgbClr val="5D7C3F"/>
              </a:buClr>
              <a:buSzPts val="1200"/>
              <a:buNone/>
            </a:pPr>
            <a:r>
              <a:rPr lang="en-US" sz="1500" dirty="0">
                <a:solidFill>
                  <a:schemeClr val="tx1"/>
                </a:solidFill>
                <a:latin typeface="Bahnschrift" panose="020B0502040204020203" pitchFamily="34" charset="0"/>
              </a:rPr>
              <a:t>Branch (</a:t>
            </a:r>
            <a:r>
              <a:rPr lang="en-US" sz="1500" dirty="0" err="1">
                <a:solidFill>
                  <a:schemeClr val="tx1"/>
                </a:solidFill>
                <a:latin typeface="Bahnschrift" panose="020B0502040204020203" pitchFamily="34" charset="0"/>
              </a:rPr>
              <a:t>Btech</a:t>
            </a:r>
            <a:r>
              <a:rPr lang="en-US" sz="1500" dirty="0">
                <a:solidFill>
                  <a:schemeClr val="tx1"/>
                </a:solidFill>
                <a:latin typeface="Bahnschrift" panose="020B0502040204020203" pitchFamily="34" charset="0"/>
              </a:rPr>
              <a:t>/</a:t>
            </a:r>
            <a:r>
              <a:rPr lang="en-US" sz="1500" dirty="0" err="1">
                <a:solidFill>
                  <a:schemeClr val="tx1"/>
                </a:solidFill>
                <a:latin typeface="Bahnschrift" panose="020B0502040204020203" pitchFamily="34" charset="0"/>
              </a:rPr>
              <a:t>Mtech</a:t>
            </a:r>
            <a:r>
              <a:rPr lang="en-US" sz="1500" dirty="0">
                <a:solidFill>
                  <a:schemeClr val="tx1"/>
                </a:solidFill>
                <a:latin typeface="Bahnschrift" panose="020B0502040204020203" pitchFamily="34" charset="0"/>
              </a:rPr>
              <a:t>/PhD </a:t>
            </a:r>
            <a:r>
              <a:rPr lang="en-US" sz="1500" dirty="0" err="1">
                <a:solidFill>
                  <a:schemeClr val="tx1"/>
                </a:solidFill>
                <a:latin typeface="Bahnschrift" panose="020B0502040204020203" pitchFamily="34" charset="0"/>
              </a:rPr>
              <a:t>etc</a:t>
            </a:r>
            <a:r>
              <a:rPr lang="en-US" sz="1500" dirty="0">
                <a:solidFill>
                  <a:schemeClr val="tx1"/>
                </a:solidFill>
                <a:latin typeface="Bahnschrift" panose="020B0502040204020203" pitchFamily="34" charset="0"/>
              </a:rPr>
              <a:t>):  </a:t>
            </a:r>
            <a:r>
              <a:rPr lang="en-US" sz="1500" dirty="0" err="1">
                <a:solidFill>
                  <a:schemeClr val="tx1"/>
                </a:solidFill>
                <a:latin typeface="Bahnschrift" panose="020B0502040204020203" pitchFamily="34" charset="0"/>
              </a:rPr>
              <a:t>Btech</a:t>
            </a:r>
            <a:r>
              <a:rPr lang="en-US" sz="1500" dirty="0">
                <a:solidFill>
                  <a:schemeClr val="tx1"/>
                </a:solidFill>
                <a:latin typeface="Bahnschrift" panose="020B0502040204020203" pitchFamily="34" charset="0"/>
              </a:rPr>
              <a:t> 	              	Stream (ECE, CSE </a:t>
            </a:r>
            <a:r>
              <a:rPr lang="en-US" sz="1500" dirty="0" err="1">
                <a:solidFill>
                  <a:schemeClr val="tx1"/>
                </a:solidFill>
                <a:latin typeface="Bahnschrift" panose="020B0502040204020203" pitchFamily="34" charset="0"/>
              </a:rPr>
              <a:t>etc</a:t>
            </a:r>
            <a:r>
              <a:rPr lang="en-US" sz="1500" dirty="0">
                <a:solidFill>
                  <a:schemeClr val="tx1"/>
                </a:solidFill>
                <a:latin typeface="Bahnschrift" panose="020B0502040204020203" pitchFamily="34" charset="0"/>
              </a:rPr>
              <a:t>): CSE 			Year (I,II,III,IV): III</a:t>
            </a:r>
            <a:endParaRPr sz="1500" dirty="0">
              <a:solidFill>
                <a:schemeClr val="tx1"/>
              </a:solidFill>
              <a:latin typeface="Bahnschrift" panose="020B0502040204020203" pitchFamily="34" charset="0"/>
            </a:endParaRPr>
          </a:p>
          <a:p>
            <a:pPr marL="0" lvl="0" indent="0" algn="l" rtl="0">
              <a:lnSpc>
                <a:spcPct val="90000"/>
              </a:lnSpc>
              <a:spcBef>
                <a:spcPts val="1000"/>
              </a:spcBef>
              <a:spcAft>
                <a:spcPts val="0"/>
              </a:spcAft>
              <a:buClr>
                <a:srgbClr val="5D7C3F"/>
              </a:buClr>
              <a:buSzPts val="1200"/>
              <a:buNone/>
            </a:pPr>
            <a:r>
              <a:rPr lang="en-US" sz="1500" b="1" dirty="0">
                <a:solidFill>
                  <a:schemeClr val="accent1">
                    <a:lumMod val="60000"/>
                    <a:lumOff val="40000"/>
                  </a:schemeClr>
                </a:solidFill>
                <a:latin typeface="Bahnschrift" panose="020B0502040204020203" pitchFamily="34" charset="0"/>
              </a:rPr>
              <a:t>Team Member 4 Name: Priyanka Dandapat</a:t>
            </a:r>
          </a:p>
          <a:p>
            <a:pPr marL="0" lvl="0" indent="0" algn="l" rtl="0">
              <a:lnSpc>
                <a:spcPct val="90000"/>
              </a:lnSpc>
              <a:spcBef>
                <a:spcPts val="1000"/>
              </a:spcBef>
              <a:spcAft>
                <a:spcPts val="0"/>
              </a:spcAft>
              <a:buClr>
                <a:srgbClr val="5D7C3F"/>
              </a:buClr>
              <a:buSzPts val="1200"/>
              <a:buNone/>
            </a:pPr>
            <a:r>
              <a:rPr lang="en-US" sz="1500" dirty="0">
                <a:solidFill>
                  <a:schemeClr val="tx1"/>
                </a:solidFill>
                <a:latin typeface="Bahnschrift" panose="020B0502040204020203" pitchFamily="34" charset="0"/>
              </a:rPr>
              <a:t>Branch (</a:t>
            </a:r>
            <a:r>
              <a:rPr lang="en-US" sz="1500" dirty="0" err="1">
                <a:solidFill>
                  <a:schemeClr val="tx1"/>
                </a:solidFill>
                <a:latin typeface="Bahnschrift" panose="020B0502040204020203" pitchFamily="34" charset="0"/>
              </a:rPr>
              <a:t>Btech</a:t>
            </a:r>
            <a:r>
              <a:rPr lang="en-US" sz="1500" dirty="0">
                <a:solidFill>
                  <a:schemeClr val="tx1"/>
                </a:solidFill>
                <a:latin typeface="Bahnschrift" panose="020B0502040204020203" pitchFamily="34" charset="0"/>
              </a:rPr>
              <a:t>/</a:t>
            </a:r>
            <a:r>
              <a:rPr lang="en-US" sz="1500" dirty="0" err="1">
                <a:solidFill>
                  <a:schemeClr val="tx1"/>
                </a:solidFill>
                <a:latin typeface="Bahnschrift" panose="020B0502040204020203" pitchFamily="34" charset="0"/>
              </a:rPr>
              <a:t>Mtech</a:t>
            </a:r>
            <a:r>
              <a:rPr lang="en-US" sz="1500" dirty="0">
                <a:solidFill>
                  <a:schemeClr val="tx1"/>
                </a:solidFill>
                <a:latin typeface="Bahnschrift" panose="020B0502040204020203" pitchFamily="34" charset="0"/>
              </a:rPr>
              <a:t>/PhD </a:t>
            </a:r>
            <a:r>
              <a:rPr lang="en-US" sz="1500" dirty="0" err="1">
                <a:solidFill>
                  <a:schemeClr val="tx1"/>
                </a:solidFill>
                <a:latin typeface="Bahnschrift" panose="020B0502040204020203" pitchFamily="34" charset="0"/>
              </a:rPr>
              <a:t>etc</a:t>
            </a:r>
            <a:r>
              <a:rPr lang="en-US" sz="1500" dirty="0">
                <a:solidFill>
                  <a:schemeClr val="tx1"/>
                </a:solidFill>
                <a:latin typeface="Bahnschrift" panose="020B0502040204020203" pitchFamily="34" charset="0"/>
              </a:rPr>
              <a:t>):  </a:t>
            </a:r>
            <a:r>
              <a:rPr lang="en-US" sz="1500" dirty="0" err="1">
                <a:solidFill>
                  <a:schemeClr val="tx1"/>
                </a:solidFill>
                <a:latin typeface="Bahnschrift" panose="020B0502040204020203" pitchFamily="34" charset="0"/>
              </a:rPr>
              <a:t>Btech</a:t>
            </a:r>
            <a:r>
              <a:rPr lang="en-US" sz="1500" dirty="0">
                <a:solidFill>
                  <a:schemeClr val="tx1"/>
                </a:solidFill>
                <a:latin typeface="Bahnschrift" panose="020B0502040204020203" pitchFamily="34" charset="0"/>
              </a:rPr>
              <a:t> 			Stream (ECE, CSE </a:t>
            </a:r>
            <a:r>
              <a:rPr lang="en-US" sz="1500" dirty="0" err="1">
                <a:solidFill>
                  <a:schemeClr val="tx1"/>
                </a:solidFill>
                <a:latin typeface="Bahnschrift" panose="020B0502040204020203" pitchFamily="34" charset="0"/>
              </a:rPr>
              <a:t>etc</a:t>
            </a:r>
            <a:r>
              <a:rPr lang="en-US" sz="1500" dirty="0">
                <a:solidFill>
                  <a:schemeClr val="tx1"/>
                </a:solidFill>
                <a:latin typeface="Bahnschrift" panose="020B0502040204020203" pitchFamily="34" charset="0"/>
              </a:rPr>
              <a:t>): CSE 			Year (I,II,III,IV): III</a:t>
            </a:r>
            <a:endParaRPr sz="1500" dirty="0">
              <a:solidFill>
                <a:schemeClr val="tx1"/>
              </a:solidFill>
              <a:latin typeface="Bahnschrift" panose="020B0502040204020203" pitchFamily="34" charset="0"/>
            </a:endParaRPr>
          </a:p>
          <a:p>
            <a:pPr marL="0" lvl="0" indent="0" algn="l" rtl="0">
              <a:lnSpc>
                <a:spcPct val="90000"/>
              </a:lnSpc>
              <a:spcBef>
                <a:spcPts val="1000"/>
              </a:spcBef>
              <a:spcAft>
                <a:spcPts val="0"/>
              </a:spcAft>
              <a:buClr>
                <a:srgbClr val="5D7C3F"/>
              </a:buClr>
              <a:buSzPts val="1200"/>
              <a:buNone/>
            </a:pPr>
            <a:r>
              <a:rPr lang="en-US" sz="1500" b="1" dirty="0">
                <a:solidFill>
                  <a:schemeClr val="accent1">
                    <a:lumMod val="60000"/>
                    <a:lumOff val="40000"/>
                  </a:schemeClr>
                </a:solidFill>
                <a:latin typeface="Bahnschrift" panose="020B0502040204020203" pitchFamily="34" charset="0"/>
              </a:rPr>
              <a:t>Team Member 5 Name: </a:t>
            </a:r>
            <a:r>
              <a:rPr lang="en-US" sz="1500" b="1" dirty="0" err="1">
                <a:solidFill>
                  <a:schemeClr val="accent1">
                    <a:lumMod val="60000"/>
                    <a:lumOff val="40000"/>
                  </a:schemeClr>
                </a:solidFill>
                <a:latin typeface="Bahnschrift" panose="020B0502040204020203" pitchFamily="34" charset="0"/>
              </a:rPr>
              <a:t>Affan</a:t>
            </a:r>
            <a:r>
              <a:rPr lang="en-US" sz="1500" b="1" dirty="0">
                <a:solidFill>
                  <a:schemeClr val="accent1">
                    <a:lumMod val="60000"/>
                    <a:lumOff val="40000"/>
                  </a:schemeClr>
                </a:solidFill>
                <a:latin typeface="Bahnschrift" panose="020B0502040204020203" pitchFamily="34" charset="0"/>
              </a:rPr>
              <a:t> Umair</a:t>
            </a:r>
          </a:p>
          <a:p>
            <a:pPr marL="0" lvl="0" indent="0" algn="l" rtl="0">
              <a:lnSpc>
                <a:spcPct val="90000"/>
              </a:lnSpc>
              <a:spcBef>
                <a:spcPts val="1000"/>
              </a:spcBef>
              <a:spcAft>
                <a:spcPts val="0"/>
              </a:spcAft>
              <a:buClr>
                <a:srgbClr val="5D7C3F"/>
              </a:buClr>
              <a:buSzPts val="1200"/>
              <a:buNone/>
            </a:pPr>
            <a:r>
              <a:rPr lang="en-US" sz="1500" dirty="0">
                <a:solidFill>
                  <a:schemeClr val="tx1"/>
                </a:solidFill>
                <a:latin typeface="Bahnschrift" panose="020B0502040204020203" pitchFamily="34" charset="0"/>
              </a:rPr>
              <a:t>Branch (</a:t>
            </a:r>
            <a:r>
              <a:rPr lang="en-US" sz="1500" dirty="0" err="1">
                <a:solidFill>
                  <a:schemeClr val="tx1"/>
                </a:solidFill>
                <a:latin typeface="Bahnschrift" panose="020B0502040204020203" pitchFamily="34" charset="0"/>
              </a:rPr>
              <a:t>Btech</a:t>
            </a:r>
            <a:r>
              <a:rPr lang="en-US" sz="1500" dirty="0">
                <a:solidFill>
                  <a:schemeClr val="tx1"/>
                </a:solidFill>
                <a:latin typeface="Bahnschrift" panose="020B0502040204020203" pitchFamily="34" charset="0"/>
              </a:rPr>
              <a:t>/</a:t>
            </a:r>
            <a:r>
              <a:rPr lang="en-US" sz="1500" dirty="0" err="1">
                <a:solidFill>
                  <a:schemeClr val="tx1"/>
                </a:solidFill>
                <a:latin typeface="Bahnschrift" panose="020B0502040204020203" pitchFamily="34" charset="0"/>
              </a:rPr>
              <a:t>Mtech</a:t>
            </a:r>
            <a:r>
              <a:rPr lang="en-US" sz="1500" dirty="0">
                <a:solidFill>
                  <a:schemeClr val="tx1"/>
                </a:solidFill>
                <a:latin typeface="Bahnschrift" panose="020B0502040204020203" pitchFamily="34" charset="0"/>
              </a:rPr>
              <a:t>/PhD </a:t>
            </a:r>
            <a:r>
              <a:rPr lang="en-US" sz="1500" dirty="0" err="1">
                <a:solidFill>
                  <a:schemeClr val="tx1"/>
                </a:solidFill>
                <a:latin typeface="Bahnschrift" panose="020B0502040204020203" pitchFamily="34" charset="0"/>
              </a:rPr>
              <a:t>etc</a:t>
            </a:r>
            <a:r>
              <a:rPr lang="en-US" sz="1500" dirty="0">
                <a:solidFill>
                  <a:schemeClr val="tx1"/>
                </a:solidFill>
                <a:latin typeface="Bahnschrift" panose="020B0502040204020203" pitchFamily="34" charset="0"/>
              </a:rPr>
              <a:t>):	 </a:t>
            </a:r>
            <a:r>
              <a:rPr lang="en-US" sz="1500" dirty="0" err="1">
                <a:solidFill>
                  <a:schemeClr val="tx1"/>
                </a:solidFill>
                <a:latin typeface="Bahnschrift" panose="020B0502040204020203" pitchFamily="34" charset="0"/>
              </a:rPr>
              <a:t>Btech</a:t>
            </a:r>
            <a:r>
              <a:rPr lang="en-US" sz="1500" dirty="0">
                <a:solidFill>
                  <a:schemeClr val="tx1"/>
                </a:solidFill>
                <a:latin typeface="Bahnschrift" panose="020B0502040204020203" pitchFamily="34" charset="0"/>
              </a:rPr>
              <a:t> 		        Stream (ECE, CSE </a:t>
            </a:r>
            <a:r>
              <a:rPr lang="en-US" sz="1500" dirty="0" err="1">
                <a:solidFill>
                  <a:schemeClr val="tx1"/>
                </a:solidFill>
                <a:latin typeface="Bahnschrift" panose="020B0502040204020203" pitchFamily="34" charset="0"/>
              </a:rPr>
              <a:t>etc</a:t>
            </a:r>
            <a:r>
              <a:rPr lang="en-US" sz="1500" dirty="0">
                <a:solidFill>
                  <a:schemeClr val="tx1"/>
                </a:solidFill>
                <a:latin typeface="Bahnschrift" panose="020B0502040204020203" pitchFamily="34" charset="0"/>
              </a:rPr>
              <a:t>): CSE 			  Year (I,II,III,IV): III</a:t>
            </a:r>
            <a:endParaRPr sz="1500" dirty="0">
              <a:solidFill>
                <a:schemeClr val="tx1"/>
              </a:solidFill>
              <a:latin typeface="Bahnschrift" panose="020B0502040204020203" pitchFamily="34" charset="0"/>
            </a:endParaRPr>
          </a:p>
          <a:p>
            <a:pPr marL="0" lvl="0" indent="0" algn="l" rtl="0">
              <a:lnSpc>
                <a:spcPct val="90000"/>
              </a:lnSpc>
              <a:spcBef>
                <a:spcPts val="1000"/>
              </a:spcBef>
              <a:spcAft>
                <a:spcPts val="0"/>
              </a:spcAft>
              <a:buClr>
                <a:srgbClr val="804160"/>
              </a:buClr>
              <a:buSzPts val="1200"/>
              <a:buNone/>
            </a:pPr>
            <a:r>
              <a:rPr lang="en-US" sz="1500" b="1" dirty="0">
                <a:solidFill>
                  <a:schemeClr val="accent1">
                    <a:lumMod val="60000"/>
                    <a:lumOff val="40000"/>
                  </a:schemeClr>
                </a:solidFill>
                <a:latin typeface="Bahnschrift" panose="020B0502040204020203" pitchFamily="34" charset="0"/>
              </a:rPr>
              <a:t>Team Mentor 1 Name: R Jothi</a:t>
            </a:r>
          </a:p>
          <a:p>
            <a:pPr marL="0" lvl="0" indent="0" algn="l" rtl="0">
              <a:lnSpc>
                <a:spcPct val="90000"/>
              </a:lnSpc>
              <a:spcBef>
                <a:spcPts val="1000"/>
              </a:spcBef>
              <a:spcAft>
                <a:spcPts val="0"/>
              </a:spcAft>
              <a:buClr>
                <a:srgbClr val="804160"/>
              </a:buClr>
              <a:buSzPts val="1200"/>
              <a:buNone/>
            </a:pPr>
            <a:r>
              <a:rPr lang="en-US" sz="1500" dirty="0">
                <a:solidFill>
                  <a:schemeClr val="tx1"/>
                </a:solidFill>
                <a:latin typeface="Bahnschrift" panose="020B0502040204020203" pitchFamily="34" charset="0"/>
              </a:rPr>
              <a:t>Category (Academic/Industry):  		                         Expertise (AI/ML/Blockchain </a:t>
            </a:r>
            <a:r>
              <a:rPr lang="en-US" sz="1500" dirty="0" err="1">
                <a:solidFill>
                  <a:schemeClr val="tx1"/>
                </a:solidFill>
                <a:latin typeface="Bahnschrift" panose="020B0502040204020203" pitchFamily="34" charset="0"/>
              </a:rPr>
              <a:t>etc</a:t>
            </a:r>
            <a:r>
              <a:rPr lang="en-US" sz="1500" dirty="0">
                <a:solidFill>
                  <a:schemeClr val="tx1"/>
                </a:solidFill>
                <a:latin typeface="Bahnschrift" panose="020B0502040204020203" pitchFamily="34" charset="0"/>
              </a:rPr>
              <a:t>): 		Domain Experience (in years):    </a:t>
            </a:r>
            <a:endParaRPr sz="1500" dirty="0">
              <a:solidFill>
                <a:schemeClr val="tx1"/>
              </a:solidFill>
              <a:latin typeface="Bahnschrift" panose="020B0502040204020203" pitchFamily="34" charset="0"/>
            </a:endParaRPr>
          </a:p>
        </p:txBody>
      </p:sp>
    </p:spTree>
    <p:extLst>
      <p:ext uri="{BB962C8B-B14F-4D97-AF65-F5344CB8AC3E}">
        <p14:creationId xmlns:p14="http://schemas.microsoft.com/office/powerpoint/2010/main" val="990684553"/>
      </p:ext>
    </p:extLst>
  </p:cSld>
  <p:clrMapOvr>
    <a:overrideClrMapping bg1="dk1" tx1="lt1" bg2="dk2" tx2="lt2" accent1="accent1" accent2="accent2" accent3="accent3" accent4="accent4" accent5="accent5" accent6="accent6" hlink="hlink" folHlink="folHlink"/>
  </p:clrMapOvr>
  <p:transition spd="med">
    <p:pull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Rectangle 89">
            <a:extLst>
              <a:ext uri="{FF2B5EF4-FFF2-40B4-BE49-F238E27FC236}">
                <a16:creationId xmlns:a16="http://schemas.microsoft.com/office/drawing/2014/main" id="{E64D35AE-A6F8-E3D3-4A69-B0AB255FF3A3}"/>
              </a:ext>
            </a:extLst>
          </p:cNvPr>
          <p:cNvSpPr/>
          <p:nvPr/>
        </p:nvSpPr>
        <p:spPr>
          <a:xfrm>
            <a:off x="7501631" y="-20320"/>
            <a:ext cx="4690369" cy="687832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
        <p:nvSpPr>
          <p:cNvPr id="2" name="Title 1">
            <a:extLst>
              <a:ext uri="{FF2B5EF4-FFF2-40B4-BE49-F238E27FC236}">
                <a16:creationId xmlns:a16="http://schemas.microsoft.com/office/drawing/2014/main" id="{C08E8769-1D79-56A8-6B8E-D62C157C432D}"/>
              </a:ext>
            </a:extLst>
          </p:cNvPr>
          <p:cNvSpPr>
            <a:spLocks noGrp="1"/>
          </p:cNvSpPr>
          <p:nvPr>
            <p:ph type="title"/>
          </p:nvPr>
        </p:nvSpPr>
        <p:spPr>
          <a:xfrm>
            <a:off x="1295175" y="2446809"/>
            <a:ext cx="6088341" cy="770138"/>
          </a:xfrm>
        </p:spPr>
        <p:txBody>
          <a:bodyPr>
            <a:normAutofit/>
          </a:bodyPr>
          <a:lstStyle/>
          <a:p>
            <a:r>
              <a:rPr lang="en-US" sz="2600" b="1" dirty="0">
                <a:latin typeface="Bahnschrift" panose="020B0502040204020203" pitchFamily="34" charset="0"/>
              </a:rPr>
              <a:t>Idea/Approach Details</a:t>
            </a:r>
            <a:endParaRPr lang="en-IN" sz="2600" b="1" dirty="0">
              <a:latin typeface="Bahnschrift" panose="020B0502040204020203" pitchFamily="34" charset="0"/>
            </a:endParaRPr>
          </a:p>
        </p:txBody>
      </p:sp>
      <p:sp>
        <p:nvSpPr>
          <p:cNvPr id="3" name="Content Placeholder 2">
            <a:extLst>
              <a:ext uri="{FF2B5EF4-FFF2-40B4-BE49-F238E27FC236}">
                <a16:creationId xmlns:a16="http://schemas.microsoft.com/office/drawing/2014/main" id="{693986BC-9E11-7C56-BDD1-566237439ADD}"/>
              </a:ext>
            </a:extLst>
          </p:cNvPr>
          <p:cNvSpPr>
            <a:spLocks noGrp="1"/>
          </p:cNvSpPr>
          <p:nvPr>
            <p:ph idx="1"/>
          </p:nvPr>
        </p:nvSpPr>
        <p:spPr>
          <a:xfrm>
            <a:off x="1450768" y="2945419"/>
            <a:ext cx="5800529" cy="2057070"/>
          </a:xfrm>
        </p:spPr>
        <p:txBody>
          <a:bodyPr>
            <a:normAutofit/>
          </a:bodyPr>
          <a:lstStyle/>
          <a:p>
            <a:r>
              <a:rPr lang="en-US" sz="1200" dirty="0">
                <a:solidFill>
                  <a:schemeClr val="tx1">
                    <a:lumMod val="65000"/>
                    <a:lumOff val="35000"/>
                  </a:schemeClr>
                </a:solidFill>
                <a:latin typeface="Bahnschrift" panose="020B0502040204020203" pitchFamily="34" charset="0"/>
              </a:rPr>
              <a:t>Sentiment Analysis of Social Media Presence allows us to understand what people feel and express about our brand, products, or services. By analyzing the sentiment (</a:t>
            </a:r>
            <a:r>
              <a:rPr lang="en-US" sz="1200" b="0" i="0" dirty="0">
                <a:solidFill>
                  <a:schemeClr val="tx1">
                    <a:lumMod val="65000"/>
                    <a:lumOff val="35000"/>
                  </a:schemeClr>
                </a:solidFill>
                <a:effectLst/>
                <a:latin typeface="Bahnschrift" panose="020B0502040204020203" pitchFamily="34" charset="0"/>
              </a:rPr>
              <a:t>emotions, opinions, and attitudes)</a:t>
            </a:r>
            <a:r>
              <a:rPr lang="en-US" sz="1200" dirty="0">
                <a:solidFill>
                  <a:schemeClr val="tx1">
                    <a:lumMod val="65000"/>
                    <a:lumOff val="35000"/>
                  </a:schemeClr>
                </a:solidFill>
                <a:latin typeface="Bahnschrift" panose="020B0502040204020203" pitchFamily="34" charset="0"/>
              </a:rPr>
              <a:t> - whether it's positive, negative, or neutral - we gain valuable insights that guide our strategies, enabling us to engage with our audience effectively and tailor our offerings to meet their needs and preferences. </a:t>
            </a:r>
          </a:p>
          <a:p>
            <a:r>
              <a:rPr lang="en-US" sz="1200" dirty="0">
                <a:solidFill>
                  <a:schemeClr val="tx1">
                    <a:lumMod val="65000"/>
                    <a:lumOff val="35000"/>
                  </a:schemeClr>
                </a:solidFill>
                <a:latin typeface="Bahnschrift" panose="020B0502040204020203" pitchFamily="34" charset="0"/>
              </a:rPr>
              <a:t>Our software analyses the content on the link provided and presents a detailed review on the </a:t>
            </a:r>
            <a:r>
              <a:rPr lang="en-US" sz="1200" b="0" i="0" dirty="0">
                <a:solidFill>
                  <a:schemeClr val="tx1">
                    <a:lumMod val="65000"/>
                    <a:lumOff val="35000"/>
                  </a:schemeClr>
                </a:solidFill>
                <a:effectLst/>
                <a:latin typeface="Bahnschrift" panose="020B0502040204020203" pitchFamily="34" charset="0"/>
              </a:rPr>
              <a:t>emotions, opinions, and attitudes expressed in the social media content using an efficient ML model. </a:t>
            </a:r>
            <a:endParaRPr lang="en-IN" sz="1200" dirty="0">
              <a:solidFill>
                <a:schemeClr val="tx1">
                  <a:lumMod val="65000"/>
                  <a:lumOff val="35000"/>
                </a:schemeClr>
              </a:solidFill>
              <a:latin typeface="Bahnschrift" panose="020B0502040204020203" pitchFamily="34" charset="0"/>
            </a:endParaRPr>
          </a:p>
        </p:txBody>
      </p:sp>
      <p:sp>
        <p:nvSpPr>
          <p:cNvPr id="4" name="Oval 3">
            <a:extLst>
              <a:ext uri="{FF2B5EF4-FFF2-40B4-BE49-F238E27FC236}">
                <a16:creationId xmlns:a16="http://schemas.microsoft.com/office/drawing/2014/main" id="{B87929BD-A8EC-D01E-CB69-553F83FEFD35}"/>
              </a:ext>
            </a:extLst>
          </p:cNvPr>
          <p:cNvSpPr/>
          <p:nvPr/>
        </p:nvSpPr>
        <p:spPr>
          <a:xfrm>
            <a:off x="9255898" y="1346141"/>
            <a:ext cx="1311481" cy="44175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START</a:t>
            </a:r>
            <a:endParaRPr lang="en-IN" sz="1200" dirty="0"/>
          </a:p>
        </p:txBody>
      </p:sp>
      <p:sp>
        <p:nvSpPr>
          <p:cNvPr id="5" name="Parallelogram 4">
            <a:extLst>
              <a:ext uri="{FF2B5EF4-FFF2-40B4-BE49-F238E27FC236}">
                <a16:creationId xmlns:a16="http://schemas.microsoft.com/office/drawing/2014/main" id="{CE1BE097-77A9-393C-0A91-A31444F81C9B}"/>
              </a:ext>
            </a:extLst>
          </p:cNvPr>
          <p:cNvSpPr/>
          <p:nvPr/>
        </p:nvSpPr>
        <p:spPr>
          <a:xfrm>
            <a:off x="7893229" y="2337405"/>
            <a:ext cx="3907169" cy="637179"/>
          </a:xfrm>
          <a:prstGeom prst="parallelogram">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Choose relevant social media and provide content link</a:t>
            </a:r>
            <a:endParaRPr lang="en-IN" sz="1600" dirty="0"/>
          </a:p>
        </p:txBody>
      </p:sp>
      <p:sp>
        <p:nvSpPr>
          <p:cNvPr id="6" name="Rectangle 5">
            <a:extLst>
              <a:ext uri="{FF2B5EF4-FFF2-40B4-BE49-F238E27FC236}">
                <a16:creationId xmlns:a16="http://schemas.microsoft.com/office/drawing/2014/main" id="{480DC5F7-C15A-7147-4D41-604EA9F7D389}"/>
              </a:ext>
            </a:extLst>
          </p:cNvPr>
          <p:cNvSpPr/>
          <p:nvPr/>
        </p:nvSpPr>
        <p:spPr>
          <a:xfrm>
            <a:off x="7837857" y="3611763"/>
            <a:ext cx="4017914" cy="72438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Scraping data and extracting relevant information using python libraries, APIs and ML</a:t>
            </a:r>
            <a:endParaRPr lang="en-IN" sz="1400" dirty="0"/>
          </a:p>
        </p:txBody>
      </p:sp>
      <p:sp>
        <p:nvSpPr>
          <p:cNvPr id="7" name="Parallelogram 6">
            <a:extLst>
              <a:ext uri="{FF2B5EF4-FFF2-40B4-BE49-F238E27FC236}">
                <a16:creationId xmlns:a16="http://schemas.microsoft.com/office/drawing/2014/main" id="{42D61604-AA64-3D31-D1A0-5B680F032BFA}"/>
              </a:ext>
            </a:extLst>
          </p:cNvPr>
          <p:cNvSpPr/>
          <p:nvPr/>
        </p:nvSpPr>
        <p:spPr>
          <a:xfrm>
            <a:off x="7909271" y="4942187"/>
            <a:ext cx="3875086" cy="732189"/>
          </a:xfrm>
          <a:prstGeom prst="parallelogram">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Showing the analysis output(number of likes and views and sentiment analysis of the comments in the post)</a:t>
            </a:r>
            <a:endParaRPr lang="en-IN" sz="1400" dirty="0"/>
          </a:p>
        </p:txBody>
      </p:sp>
      <p:sp>
        <p:nvSpPr>
          <p:cNvPr id="8" name="Oval 7">
            <a:extLst>
              <a:ext uri="{FF2B5EF4-FFF2-40B4-BE49-F238E27FC236}">
                <a16:creationId xmlns:a16="http://schemas.microsoft.com/office/drawing/2014/main" id="{E645F458-90E8-FEDC-3081-3358845B09D2}"/>
              </a:ext>
            </a:extLst>
          </p:cNvPr>
          <p:cNvSpPr/>
          <p:nvPr/>
        </p:nvSpPr>
        <p:spPr>
          <a:xfrm>
            <a:off x="9255900" y="6097091"/>
            <a:ext cx="1181827" cy="43667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END</a:t>
            </a:r>
            <a:endParaRPr lang="en-IN" sz="1400" dirty="0"/>
          </a:p>
        </p:txBody>
      </p:sp>
      <p:cxnSp>
        <p:nvCxnSpPr>
          <p:cNvPr id="10" name="Straight Arrow Connector 9">
            <a:extLst>
              <a:ext uri="{FF2B5EF4-FFF2-40B4-BE49-F238E27FC236}">
                <a16:creationId xmlns:a16="http://schemas.microsoft.com/office/drawing/2014/main" id="{BBCF55DF-3655-0455-A362-DD01EDE49785}"/>
              </a:ext>
            </a:extLst>
          </p:cNvPr>
          <p:cNvCxnSpPr>
            <a:cxnSpLocks/>
            <a:stCxn id="4" idx="4"/>
            <a:endCxn id="5" idx="1"/>
          </p:cNvCxnSpPr>
          <p:nvPr/>
        </p:nvCxnSpPr>
        <p:spPr>
          <a:xfrm>
            <a:off x="9911639" y="1787895"/>
            <a:ext cx="14822" cy="54951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a:extLst>
              <a:ext uri="{FF2B5EF4-FFF2-40B4-BE49-F238E27FC236}">
                <a16:creationId xmlns:a16="http://schemas.microsoft.com/office/drawing/2014/main" id="{16596E5E-FA98-F4DF-9E77-2C4D3D4C7111}"/>
              </a:ext>
            </a:extLst>
          </p:cNvPr>
          <p:cNvCxnSpPr>
            <a:cxnSpLocks/>
            <a:stCxn id="5" idx="4"/>
            <a:endCxn id="6" idx="0"/>
          </p:cNvCxnSpPr>
          <p:nvPr/>
        </p:nvCxnSpPr>
        <p:spPr>
          <a:xfrm>
            <a:off x="9846814" y="2974584"/>
            <a:ext cx="0" cy="63717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a:extLst>
              <a:ext uri="{FF2B5EF4-FFF2-40B4-BE49-F238E27FC236}">
                <a16:creationId xmlns:a16="http://schemas.microsoft.com/office/drawing/2014/main" id="{861088C6-11F7-7942-BC9F-4D4D0A613A8D}"/>
              </a:ext>
            </a:extLst>
          </p:cNvPr>
          <p:cNvCxnSpPr>
            <a:cxnSpLocks/>
            <a:stCxn id="6" idx="2"/>
            <a:endCxn id="7" idx="0"/>
          </p:cNvCxnSpPr>
          <p:nvPr/>
        </p:nvCxnSpPr>
        <p:spPr>
          <a:xfrm>
            <a:off x="9846814" y="4336145"/>
            <a:ext cx="0" cy="60604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0" name="Straight Arrow Connector 19">
            <a:extLst>
              <a:ext uri="{FF2B5EF4-FFF2-40B4-BE49-F238E27FC236}">
                <a16:creationId xmlns:a16="http://schemas.microsoft.com/office/drawing/2014/main" id="{88D328C4-C49A-9DAD-71FE-8542B72B09BB}"/>
              </a:ext>
            </a:extLst>
          </p:cNvPr>
          <p:cNvCxnSpPr>
            <a:cxnSpLocks/>
            <a:stCxn id="7" idx="4"/>
            <a:endCxn id="8" idx="0"/>
          </p:cNvCxnSpPr>
          <p:nvPr/>
        </p:nvCxnSpPr>
        <p:spPr>
          <a:xfrm>
            <a:off x="9846814" y="5674376"/>
            <a:ext cx="0" cy="42271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67" name="Rectangle 166">
            <a:extLst>
              <a:ext uri="{FF2B5EF4-FFF2-40B4-BE49-F238E27FC236}">
                <a16:creationId xmlns:a16="http://schemas.microsoft.com/office/drawing/2014/main" id="{E56ED289-FAB1-5164-945A-2BFFF6D935E2}"/>
              </a:ext>
            </a:extLst>
          </p:cNvPr>
          <p:cNvSpPr/>
          <p:nvPr/>
        </p:nvSpPr>
        <p:spPr>
          <a:xfrm>
            <a:off x="7501631" y="0"/>
            <a:ext cx="4690369" cy="988199"/>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6" name="Rectangle 25">
            <a:extLst>
              <a:ext uri="{FF2B5EF4-FFF2-40B4-BE49-F238E27FC236}">
                <a16:creationId xmlns:a16="http://schemas.microsoft.com/office/drawing/2014/main" id="{9C284863-4D52-318E-D106-BBFFF8A5AEA7}"/>
              </a:ext>
            </a:extLst>
          </p:cNvPr>
          <p:cNvSpPr/>
          <p:nvPr/>
        </p:nvSpPr>
        <p:spPr>
          <a:xfrm>
            <a:off x="7810834" y="166044"/>
            <a:ext cx="4201611" cy="830997"/>
          </a:xfrm>
          <a:prstGeom prst="rect">
            <a:avLst/>
          </a:prstGeom>
          <a:noFill/>
        </p:spPr>
        <p:txBody>
          <a:bodyPr wrap="square" lIns="91440" tIns="45720" rIns="91440" bIns="45720">
            <a:spAutoFit/>
          </a:bodyPr>
          <a:lstStyle/>
          <a:p>
            <a:pPr algn="ctr"/>
            <a:r>
              <a:rPr lang="en-US" sz="4800" dirty="0">
                <a:ln w="0">
                  <a:solidFill>
                    <a:schemeClr val="tx1"/>
                  </a:solidFill>
                </a:ln>
                <a:solidFill>
                  <a:schemeClr val="tx1">
                    <a:lumMod val="65000"/>
                    <a:lumOff val="35000"/>
                  </a:schemeClr>
                </a:solidFill>
                <a:effectLst>
                  <a:outerShdw blurRad="38100" dist="19050" dir="2700000" algn="tl" rotWithShape="0">
                    <a:schemeClr val="dk1">
                      <a:alpha val="40000"/>
                    </a:schemeClr>
                  </a:outerShdw>
                </a:effectLst>
                <a:latin typeface="Microsoft JhengHei UI" panose="020B0604030504040204" pitchFamily="34" charset="-120"/>
                <a:ea typeface="Microsoft JhengHei UI" panose="020B0604030504040204" pitchFamily="34" charset="-120"/>
              </a:rPr>
              <a:t>FLOWCHART</a:t>
            </a:r>
          </a:p>
        </p:txBody>
      </p:sp>
      <p:sp>
        <p:nvSpPr>
          <p:cNvPr id="27" name="Content Placeholder 2">
            <a:extLst>
              <a:ext uri="{FF2B5EF4-FFF2-40B4-BE49-F238E27FC236}">
                <a16:creationId xmlns:a16="http://schemas.microsoft.com/office/drawing/2014/main" id="{4DAC2CCA-8C70-5A0C-E787-31742D4BFD7E}"/>
              </a:ext>
            </a:extLst>
          </p:cNvPr>
          <p:cNvSpPr txBox="1">
            <a:spLocks/>
          </p:cNvSpPr>
          <p:nvPr/>
        </p:nvSpPr>
        <p:spPr>
          <a:xfrm>
            <a:off x="2532910" y="4131639"/>
            <a:ext cx="5245890" cy="3912031"/>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marL="0" indent="0">
              <a:buNone/>
            </a:pPr>
            <a:r>
              <a:rPr lang="en-US" b="1" dirty="0">
                <a:latin typeface="Bahnschrift" panose="020B0502040204020203" pitchFamily="34" charset="0"/>
                <a:cs typeface="Arial" panose="020B0604020202020204" pitchFamily="34" charset="0"/>
              </a:rPr>
              <a:t>Technology used:-</a:t>
            </a:r>
          </a:p>
          <a:p>
            <a:r>
              <a:rPr lang="en-US" sz="1200" dirty="0">
                <a:solidFill>
                  <a:schemeClr val="accent1">
                    <a:lumMod val="50000"/>
                  </a:schemeClr>
                </a:solidFill>
                <a:latin typeface="Bahnschrift" panose="020B0502040204020203" pitchFamily="34" charset="0"/>
                <a:cs typeface="Arial" panose="020B0604020202020204" pitchFamily="34" charset="0"/>
              </a:rPr>
              <a:t>HTML</a:t>
            </a:r>
          </a:p>
          <a:p>
            <a:r>
              <a:rPr lang="en-US" sz="1200" dirty="0">
                <a:solidFill>
                  <a:schemeClr val="accent1">
                    <a:lumMod val="50000"/>
                  </a:schemeClr>
                </a:solidFill>
                <a:latin typeface="Bahnschrift" panose="020B0502040204020203" pitchFamily="34" charset="0"/>
                <a:cs typeface="Arial" panose="020B0604020202020204" pitchFamily="34" charset="0"/>
              </a:rPr>
              <a:t> CSS</a:t>
            </a:r>
          </a:p>
          <a:p>
            <a:r>
              <a:rPr lang="en-US" sz="1200" dirty="0">
                <a:solidFill>
                  <a:schemeClr val="accent1">
                    <a:lumMod val="50000"/>
                  </a:schemeClr>
                </a:solidFill>
                <a:latin typeface="Bahnschrift" panose="020B0502040204020203" pitchFamily="34" charset="0"/>
                <a:cs typeface="Arial" panose="020B0604020202020204" pitchFamily="34" charset="0"/>
              </a:rPr>
              <a:t>Bootstrap</a:t>
            </a:r>
          </a:p>
          <a:p>
            <a:r>
              <a:rPr lang="en-US" sz="1200" dirty="0">
                <a:solidFill>
                  <a:schemeClr val="accent1">
                    <a:lumMod val="50000"/>
                  </a:schemeClr>
                </a:solidFill>
                <a:latin typeface="Bahnschrift" panose="020B0502040204020203" pitchFamily="34" charset="0"/>
                <a:cs typeface="Arial" panose="020B0604020202020204" pitchFamily="34" charset="0"/>
              </a:rPr>
              <a:t>Flask</a:t>
            </a:r>
          </a:p>
          <a:p>
            <a:r>
              <a:rPr lang="en-US" sz="1200" dirty="0" err="1">
                <a:solidFill>
                  <a:schemeClr val="accent1">
                    <a:lumMod val="50000"/>
                  </a:schemeClr>
                </a:solidFill>
                <a:latin typeface="Bahnschrift" panose="020B0502040204020203" pitchFamily="34" charset="0"/>
                <a:cs typeface="Arial" panose="020B0604020202020204" pitchFamily="34" charset="0"/>
              </a:rPr>
              <a:t>ReactJs</a:t>
            </a:r>
            <a:endParaRPr lang="en-US" sz="1200" dirty="0">
              <a:solidFill>
                <a:schemeClr val="accent1">
                  <a:lumMod val="50000"/>
                </a:schemeClr>
              </a:solidFill>
              <a:latin typeface="Bahnschrift" panose="020B0502040204020203" pitchFamily="34" charset="0"/>
              <a:cs typeface="Arial" panose="020B0604020202020204" pitchFamily="34" charset="0"/>
            </a:endParaRPr>
          </a:p>
          <a:p>
            <a:pPr marL="0" indent="0">
              <a:buNone/>
            </a:pPr>
            <a:endParaRPr lang="en-IN" dirty="0">
              <a:solidFill>
                <a:schemeClr val="tx1">
                  <a:lumMod val="65000"/>
                  <a:lumOff val="35000"/>
                </a:schemeClr>
              </a:solidFill>
            </a:endParaRPr>
          </a:p>
        </p:txBody>
      </p:sp>
      <p:sp>
        <p:nvSpPr>
          <p:cNvPr id="180" name="Content Placeholder 2">
            <a:extLst>
              <a:ext uri="{FF2B5EF4-FFF2-40B4-BE49-F238E27FC236}">
                <a16:creationId xmlns:a16="http://schemas.microsoft.com/office/drawing/2014/main" id="{569E04A8-3102-8154-436C-F27A707593D5}"/>
              </a:ext>
            </a:extLst>
          </p:cNvPr>
          <p:cNvSpPr txBox="1">
            <a:spLocks/>
          </p:cNvSpPr>
          <p:nvPr/>
        </p:nvSpPr>
        <p:spPr>
          <a:xfrm>
            <a:off x="5408001" y="4402617"/>
            <a:ext cx="5245890" cy="3912031"/>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r>
              <a:rPr lang="en-US" sz="1200" dirty="0" err="1">
                <a:solidFill>
                  <a:schemeClr val="accent1">
                    <a:lumMod val="50000"/>
                  </a:schemeClr>
                </a:solidFill>
                <a:latin typeface="Bahnschrift" panose="020B0502040204020203" pitchFamily="34" charset="0"/>
                <a:cs typeface="Arial" panose="020B0604020202020204" pitchFamily="34" charset="0"/>
              </a:rPr>
              <a:t>NodeJs</a:t>
            </a:r>
            <a:endParaRPr lang="en-US" sz="1200" dirty="0">
              <a:solidFill>
                <a:schemeClr val="accent1">
                  <a:lumMod val="50000"/>
                </a:schemeClr>
              </a:solidFill>
              <a:latin typeface="Bahnschrift" panose="020B0502040204020203" pitchFamily="34" charset="0"/>
              <a:cs typeface="Arial" panose="020B0604020202020204" pitchFamily="34" charset="0"/>
            </a:endParaRPr>
          </a:p>
          <a:p>
            <a:r>
              <a:rPr lang="en-US" sz="1200" dirty="0">
                <a:solidFill>
                  <a:schemeClr val="accent1">
                    <a:lumMod val="50000"/>
                  </a:schemeClr>
                </a:solidFill>
                <a:latin typeface="Bahnschrift" panose="020B0502040204020203" pitchFamily="34" charset="0"/>
                <a:cs typeface="Arial" panose="020B0604020202020204" pitchFamily="34" charset="0"/>
              </a:rPr>
              <a:t>Python</a:t>
            </a:r>
          </a:p>
          <a:p>
            <a:r>
              <a:rPr lang="en-US" sz="1200" dirty="0">
                <a:solidFill>
                  <a:schemeClr val="accent1">
                    <a:lumMod val="50000"/>
                  </a:schemeClr>
                </a:solidFill>
                <a:latin typeface="Bahnschrift" panose="020B0502040204020203" pitchFamily="34" charset="0"/>
                <a:cs typeface="Arial" panose="020B0604020202020204" pitchFamily="34" charset="0"/>
              </a:rPr>
              <a:t>API</a:t>
            </a:r>
          </a:p>
          <a:p>
            <a:r>
              <a:rPr lang="en-US" sz="1200" dirty="0">
                <a:solidFill>
                  <a:schemeClr val="accent1">
                    <a:lumMod val="50000"/>
                  </a:schemeClr>
                </a:solidFill>
                <a:latin typeface="Bahnschrift" panose="020B0502040204020203" pitchFamily="34" charset="0"/>
                <a:cs typeface="Arial" panose="020B0604020202020204" pitchFamily="34" charset="0"/>
              </a:rPr>
              <a:t> ML</a:t>
            </a:r>
          </a:p>
          <a:p>
            <a:r>
              <a:rPr lang="en-US" sz="1200" dirty="0">
                <a:solidFill>
                  <a:schemeClr val="accent1">
                    <a:lumMod val="50000"/>
                  </a:schemeClr>
                </a:solidFill>
                <a:latin typeface="Bahnschrift" panose="020B0502040204020203" pitchFamily="34" charset="0"/>
                <a:cs typeface="Arial" panose="020B0604020202020204" pitchFamily="34" charset="0"/>
              </a:rPr>
              <a:t>Firebase</a:t>
            </a:r>
          </a:p>
          <a:p>
            <a:pPr marL="0" indent="0">
              <a:buNone/>
            </a:pPr>
            <a:endParaRPr lang="en-IN" dirty="0">
              <a:solidFill>
                <a:schemeClr val="tx1">
                  <a:lumMod val="65000"/>
                  <a:lumOff val="35000"/>
                </a:schemeClr>
              </a:solidFill>
            </a:endParaRPr>
          </a:p>
        </p:txBody>
      </p:sp>
      <p:sp>
        <p:nvSpPr>
          <p:cNvPr id="9" name="TextBox 8">
            <a:extLst>
              <a:ext uri="{FF2B5EF4-FFF2-40B4-BE49-F238E27FC236}">
                <a16:creationId xmlns:a16="http://schemas.microsoft.com/office/drawing/2014/main" id="{0620D2E9-E186-0FD7-634A-8DFE3A8FD9F0}"/>
              </a:ext>
            </a:extLst>
          </p:cNvPr>
          <p:cNvSpPr txBox="1"/>
          <p:nvPr/>
        </p:nvSpPr>
        <p:spPr>
          <a:xfrm>
            <a:off x="1495235" y="124198"/>
            <a:ext cx="6150865" cy="2492990"/>
          </a:xfrm>
          <a:prstGeom prst="rect">
            <a:avLst/>
          </a:prstGeom>
          <a:noFill/>
        </p:spPr>
        <p:txBody>
          <a:bodyPr wrap="square" rtlCol="0">
            <a:spAutoFit/>
          </a:bodyPr>
          <a:lstStyle/>
          <a:p>
            <a:pPr algn="ctr"/>
            <a:r>
              <a:rPr lang="en-US" sz="2400" b="1" dirty="0">
                <a:latin typeface="Bahnschrift" panose="020B0502040204020203" pitchFamily="34" charset="0"/>
              </a:rPr>
              <a:t>PROBLEM STATEMENT:-</a:t>
            </a:r>
          </a:p>
          <a:p>
            <a:r>
              <a:rPr lang="en-US" sz="1200" dirty="0"/>
              <a:t>This problem involves developing a sentiment analysis solution specifically designed for analyzing the sentiment expressed in the social media presence of individuals and organizations. With the significant impact of social media on personal and organizational reputation, understanding the sentiment of social media posts, comments, and interactions has become essential for individuals and businesses alike. Sentiment analysis refers to the process of automatically determining the sentiment or emotional tone conveyed by text or speech. In the context of social media, sentiment analysis can provide valuable insights into public perception, customer feedback, and brand reputation. By analyzing the sentiments expressed in social media content, individuals and organizations can gauge the overall sentiment trends, identify potential issues, and take appropriate actions to maintain or enhance their online presence.</a:t>
            </a:r>
            <a:endParaRPr lang="en-IN" sz="1200" dirty="0"/>
          </a:p>
        </p:txBody>
      </p:sp>
    </p:spTree>
    <p:extLst>
      <p:ext uri="{BB962C8B-B14F-4D97-AF65-F5344CB8AC3E}">
        <p14:creationId xmlns:p14="http://schemas.microsoft.com/office/powerpoint/2010/main" val="798737084"/>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D81C287-78DB-2C22-CD3B-6FD755809E46}"/>
              </a:ext>
            </a:extLst>
          </p:cNvPr>
          <p:cNvSpPr>
            <a:spLocks noGrp="1"/>
          </p:cNvSpPr>
          <p:nvPr>
            <p:ph idx="1"/>
          </p:nvPr>
        </p:nvSpPr>
        <p:spPr>
          <a:xfrm>
            <a:off x="8398275" y="242743"/>
            <a:ext cx="3582290" cy="3007288"/>
          </a:xfrm>
        </p:spPr>
        <p:txBody>
          <a:bodyPr>
            <a:normAutofit lnSpcReduction="10000"/>
          </a:bodyPr>
          <a:lstStyle/>
          <a:p>
            <a:pPr marL="0" indent="0">
              <a:buNone/>
            </a:pPr>
            <a:r>
              <a:rPr lang="en-US" b="1" dirty="0"/>
              <a:t>USE CASES:-</a:t>
            </a:r>
          </a:p>
          <a:p>
            <a:r>
              <a:rPr lang="en-IN" sz="2000" dirty="0"/>
              <a:t>Filling out the form by choosing appropriate social media and enter link.</a:t>
            </a:r>
          </a:p>
          <a:p>
            <a:r>
              <a:rPr lang="en-IN" sz="2000" dirty="0"/>
              <a:t>See the final analysis of the post provided in the link (includes engagement statistics and sentiment analysis of comment section).</a:t>
            </a:r>
          </a:p>
        </p:txBody>
      </p:sp>
      <p:sp>
        <p:nvSpPr>
          <p:cNvPr id="4" name="Title 1">
            <a:extLst>
              <a:ext uri="{FF2B5EF4-FFF2-40B4-BE49-F238E27FC236}">
                <a16:creationId xmlns:a16="http://schemas.microsoft.com/office/drawing/2014/main" id="{908B9560-4B91-021B-A09E-7C4AED02CB11}"/>
              </a:ext>
            </a:extLst>
          </p:cNvPr>
          <p:cNvSpPr>
            <a:spLocks noGrp="1"/>
          </p:cNvSpPr>
          <p:nvPr>
            <p:ph type="title"/>
          </p:nvPr>
        </p:nvSpPr>
        <p:spPr>
          <a:xfrm>
            <a:off x="1484310" y="-259080"/>
            <a:ext cx="5302567" cy="1234440"/>
          </a:xfrm>
        </p:spPr>
        <p:txBody>
          <a:bodyPr/>
          <a:lstStyle/>
          <a:p>
            <a:r>
              <a:rPr lang="en-US" b="1" dirty="0">
                <a:latin typeface="Bahnschrift" panose="020B0502040204020203" pitchFamily="34" charset="0"/>
              </a:rPr>
              <a:t>Idea/Approach Details</a:t>
            </a:r>
            <a:endParaRPr lang="en-IN" b="1" dirty="0">
              <a:latin typeface="Bahnschrift" panose="020B0502040204020203" pitchFamily="34" charset="0"/>
            </a:endParaRPr>
          </a:p>
        </p:txBody>
      </p:sp>
      <p:pic>
        <p:nvPicPr>
          <p:cNvPr id="6" name="Picture 5">
            <a:extLst>
              <a:ext uri="{FF2B5EF4-FFF2-40B4-BE49-F238E27FC236}">
                <a16:creationId xmlns:a16="http://schemas.microsoft.com/office/drawing/2014/main" id="{EBC65D4B-E6F8-9418-D0B5-8DC4F642AA02}"/>
              </a:ext>
            </a:extLst>
          </p:cNvPr>
          <p:cNvPicPr>
            <a:picLocks noChangeAspect="1"/>
          </p:cNvPicPr>
          <p:nvPr/>
        </p:nvPicPr>
        <p:blipFill>
          <a:blip r:embed="rId2"/>
          <a:stretch>
            <a:fillRect/>
          </a:stretch>
        </p:blipFill>
        <p:spPr>
          <a:xfrm>
            <a:off x="91419" y="851921"/>
            <a:ext cx="8209203" cy="5566633"/>
          </a:xfrm>
          <a:prstGeom prst="rect">
            <a:avLst/>
          </a:prstGeom>
        </p:spPr>
      </p:pic>
      <p:sp>
        <p:nvSpPr>
          <p:cNvPr id="7" name="Content Placeholder 2">
            <a:extLst>
              <a:ext uri="{FF2B5EF4-FFF2-40B4-BE49-F238E27FC236}">
                <a16:creationId xmlns:a16="http://schemas.microsoft.com/office/drawing/2014/main" id="{6F3A0EF9-CC85-79E3-518A-C2218B10FF6D}"/>
              </a:ext>
            </a:extLst>
          </p:cNvPr>
          <p:cNvSpPr txBox="1">
            <a:spLocks/>
          </p:cNvSpPr>
          <p:nvPr/>
        </p:nvSpPr>
        <p:spPr>
          <a:xfrm>
            <a:off x="8586488" y="5206076"/>
            <a:ext cx="3605512" cy="2069680"/>
          </a:xfrm>
          <a:prstGeom prst="rect">
            <a:avLst/>
          </a:prstGeom>
        </p:spPr>
        <p:txBody>
          <a:bodyPr vert="horz" lIns="91440" tIns="45720" rIns="91440" bIns="45720" rtlCol="0" anchor="ctr">
            <a:normAutofit lnSpcReduction="10000"/>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marL="0" indent="0">
              <a:buFont typeface="Arial"/>
              <a:buNone/>
            </a:pPr>
            <a:r>
              <a:rPr lang="en-US" sz="2000" b="1" dirty="0"/>
              <a:t>DEPENDENCIES:-</a:t>
            </a:r>
          </a:p>
          <a:p>
            <a:r>
              <a:rPr lang="en-US" sz="2000" dirty="0"/>
              <a:t>Customer (for providing link )</a:t>
            </a:r>
          </a:p>
          <a:p>
            <a:r>
              <a:rPr lang="en-US" sz="2000" dirty="0"/>
              <a:t>Web scrapper ( for extracting data)</a:t>
            </a:r>
          </a:p>
          <a:p>
            <a:r>
              <a:rPr lang="en-US" sz="2000" dirty="0"/>
              <a:t>ML model ( for analysis)</a:t>
            </a:r>
          </a:p>
          <a:p>
            <a:endParaRPr lang="en-US" dirty="0"/>
          </a:p>
          <a:p>
            <a:endParaRPr lang="en-US" dirty="0"/>
          </a:p>
        </p:txBody>
      </p:sp>
      <p:sp>
        <p:nvSpPr>
          <p:cNvPr id="8" name="Content Placeholder 2">
            <a:extLst>
              <a:ext uri="{FF2B5EF4-FFF2-40B4-BE49-F238E27FC236}">
                <a16:creationId xmlns:a16="http://schemas.microsoft.com/office/drawing/2014/main" id="{75B8BA66-E985-42FD-AE5F-7932D36DDC9E}"/>
              </a:ext>
            </a:extLst>
          </p:cNvPr>
          <p:cNvSpPr txBox="1">
            <a:spLocks/>
          </p:cNvSpPr>
          <p:nvPr/>
        </p:nvSpPr>
        <p:spPr>
          <a:xfrm>
            <a:off x="8488240" y="2878079"/>
            <a:ext cx="3011742" cy="2206840"/>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marL="0" indent="0">
              <a:buFont typeface="Arial"/>
              <a:buNone/>
            </a:pPr>
            <a:r>
              <a:rPr lang="en-US" b="1" dirty="0"/>
              <a:t>SHOW STOPPERS:-</a:t>
            </a:r>
          </a:p>
          <a:p>
            <a:r>
              <a:rPr lang="en-US" dirty="0"/>
              <a:t>Lack of customers</a:t>
            </a:r>
          </a:p>
        </p:txBody>
      </p:sp>
    </p:spTree>
    <p:extLst>
      <p:ext uri="{BB962C8B-B14F-4D97-AF65-F5344CB8AC3E}">
        <p14:creationId xmlns:p14="http://schemas.microsoft.com/office/powerpoint/2010/main" val="1262741726"/>
      </p:ext>
    </p:extLst>
  </p:cSld>
  <p:clrMapOvr>
    <a:masterClrMapping/>
  </p:clrMapOvr>
  <p:transition spd="med">
    <p:pull dir="d"/>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59DCF-65CF-5C18-5877-C7490B12ECA8}"/>
              </a:ext>
            </a:extLst>
          </p:cNvPr>
          <p:cNvSpPr>
            <a:spLocks noGrp="1"/>
          </p:cNvSpPr>
          <p:nvPr>
            <p:ph type="title"/>
          </p:nvPr>
        </p:nvSpPr>
        <p:spPr>
          <a:xfrm>
            <a:off x="1289610" y="0"/>
            <a:ext cx="4463729" cy="628095"/>
          </a:xfrm>
        </p:spPr>
        <p:txBody>
          <a:bodyPr>
            <a:noAutofit/>
          </a:bodyPr>
          <a:lstStyle/>
          <a:p>
            <a:r>
              <a:rPr lang="en-US" sz="2400" b="1" dirty="0">
                <a:latin typeface="Bahnschrift" panose="020B0502040204020203" pitchFamily="34" charset="0"/>
              </a:rPr>
              <a:t>SAMPLE OUTPUT</a:t>
            </a:r>
            <a:endParaRPr lang="en-IN" sz="2400" b="1" dirty="0">
              <a:latin typeface="Bahnschrift" panose="020B0502040204020203" pitchFamily="34" charset="0"/>
            </a:endParaRPr>
          </a:p>
        </p:txBody>
      </p:sp>
      <p:pic>
        <p:nvPicPr>
          <p:cNvPr id="4" name="profile">
            <a:hlinkClick r:id="" action="ppaction://media"/>
            <a:extLst>
              <a:ext uri="{FF2B5EF4-FFF2-40B4-BE49-F238E27FC236}">
                <a16:creationId xmlns:a16="http://schemas.microsoft.com/office/drawing/2014/main" id="{3DB672CB-6771-7776-6D6C-7C6C60CDCBD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26641" y="531214"/>
            <a:ext cx="11138718" cy="6264932"/>
          </a:xfrm>
        </p:spPr>
      </p:pic>
      <p:sp>
        <p:nvSpPr>
          <p:cNvPr id="5" name="TextBox 4">
            <a:extLst>
              <a:ext uri="{FF2B5EF4-FFF2-40B4-BE49-F238E27FC236}">
                <a16:creationId xmlns:a16="http://schemas.microsoft.com/office/drawing/2014/main" id="{DE81B0E3-C2AE-70CA-EF67-389AA0C7AF80}"/>
              </a:ext>
            </a:extLst>
          </p:cNvPr>
          <p:cNvSpPr txBox="1"/>
          <p:nvPr/>
        </p:nvSpPr>
        <p:spPr>
          <a:xfrm>
            <a:off x="4808636" y="161882"/>
            <a:ext cx="4690470" cy="369332"/>
          </a:xfrm>
          <a:prstGeom prst="rect">
            <a:avLst/>
          </a:prstGeom>
          <a:noFill/>
        </p:spPr>
        <p:txBody>
          <a:bodyPr wrap="square" rtlCol="0">
            <a:spAutoFit/>
          </a:bodyPr>
          <a:lstStyle/>
          <a:p>
            <a:r>
              <a:rPr lang="en-IN" dirty="0">
                <a:latin typeface="Bahnschrift" panose="020B0502040204020203" pitchFamily="34" charset="0"/>
              </a:rPr>
              <a:t>[ input : Instagram --&gt; Profile --&gt; Link]</a:t>
            </a:r>
          </a:p>
        </p:txBody>
      </p:sp>
    </p:spTree>
    <p:extLst>
      <p:ext uri="{BB962C8B-B14F-4D97-AF65-F5344CB8AC3E}">
        <p14:creationId xmlns:p14="http://schemas.microsoft.com/office/powerpoint/2010/main" val="2067453368"/>
      </p:ext>
    </p:extLst>
  </p:cSld>
  <p:clrMapOvr>
    <a:masterClrMapping/>
  </p:clrMapOvr>
  <p:transition spd="med">
    <p:pull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5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59DCF-65CF-5C18-5877-C7490B12ECA8}"/>
              </a:ext>
            </a:extLst>
          </p:cNvPr>
          <p:cNvSpPr>
            <a:spLocks noGrp="1"/>
          </p:cNvSpPr>
          <p:nvPr>
            <p:ph type="title"/>
          </p:nvPr>
        </p:nvSpPr>
        <p:spPr>
          <a:xfrm>
            <a:off x="1289610" y="0"/>
            <a:ext cx="4463729" cy="628095"/>
          </a:xfrm>
        </p:spPr>
        <p:txBody>
          <a:bodyPr>
            <a:noAutofit/>
          </a:bodyPr>
          <a:lstStyle/>
          <a:p>
            <a:r>
              <a:rPr lang="en-US" sz="2400" b="1" dirty="0">
                <a:latin typeface="Bahnschrift" panose="020B0502040204020203" pitchFamily="34" charset="0"/>
              </a:rPr>
              <a:t>SAMPLE OUTPUT</a:t>
            </a:r>
            <a:endParaRPr lang="en-IN" sz="2400" b="1" dirty="0">
              <a:latin typeface="Bahnschrift" panose="020B0502040204020203" pitchFamily="34" charset="0"/>
            </a:endParaRPr>
          </a:p>
        </p:txBody>
      </p:sp>
      <p:sp>
        <p:nvSpPr>
          <p:cNvPr id="5" name="TextBox 4">
            <a:extLst>
              <a:ext uri="{FF2B5EF4-FFF2-40B4-BE49-F238E27FC236}">
                <a16:creationId xmlns:a16="http://schemas.microsoft.com/office/drawing/2014/main" id="{DE81B0E3-C2AE-70CA-EF67-389AA0C7AF80}"/>
              </a:ext>
            </a:extLst>
          </p:cNvPr>
          <p:cNvSpPr txBox="1"/>
          <p:nvPr/>
        </p:nvSpPr>
        <p:spPr>
          <a:xfrm>
            <a:off x="4719550" y="129382"/>
            <a:ext cx="4868023" cy="369332"/>
          </a:xfrm>
          <a:prstGeom prst="rect">
            <a:avLst/>
          </a:prstGeom>
          <a:noFill/>
        </p:spPr>
        <p:txBody>
          <a:bodyPr wrap="square" rtlCol="0">
            <a:spAutoFit/>
          </a:bodyPr>
          <a:lstStyle/>
          <a:p>
            <a:r>
              <a:rPr lang="en-IN" dirty="0">
                <a:latin typeface="Bahnschrift" panose="020B0502040204020203" pitchFamily="34" charset="0"/>
              </a:rPr>
              <a:t>[ input : Instagram --&gt; Comments --&gt; Link]</a:t>
            </a:r>
          </a:p>
        </p:txBody>
      </p:sp>
      <p:pic>
        <p:nvPicPr>
          <p:cNvPr id="7" name="comments">
            <a:hlinkClick r:id="" action="ppaction://media"/>
            <a:extLst>
              <a:ext uri="{FF2B5EF4-FFF2-40B4-BE49-F238E27FC236}">
                <a16:creationId xmlns:a16="http://schemas.microsoft.com/office/drawing/2014/main" id="{8C3F0A2C-DEDA-38B4-34B9-63255F8F1847}"/>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47047" y="503534"/>
            <a:ext cx="11297905" cy="6354466"/>
          </a:xfrm>
        </p:spPr>
      </p:pic>
    </p:spTree>
    <p:extLst>
      <p:ext uri="{BB962C8B-B14F-4D97-AF65-F5344CB8AC3E}">
        <p14:creationId xmlns:p14="http://schemas.microsoft.com/office/powerpoint/2010/main" val="4082397197"/>
      </p:ext>
    </p:extLst>
  </p:cSld>
  <p:clrMapOvr>
    <a:masterClrMapping/>
  </p:clrMapOvr>
  <p:transition spd="med">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46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59DCF-65CF-5C18-5877-C7490B12ECA8}"/>
              </a:ext>
            </a:extLst>
          </p:cNvPr>
          <p:cNvSpPr>
            <a:spLocks noGrp="1"/>
          </p:cNvSpPr>
          <p:nvPr>
            <p:ph type="title"/>
          </p:nvPr>
        </p:nvSpPr>
        <p:spPr>
          <a:xfrm>
            <a:off x="1289610" y="0"/>
            <a:ext cx="4463729" cy="628095"/>
          </a:xfrm>
        </p:spPr>
        <p:txBody>
          <a:bodyPr>
            <a:noAutofit/>
          </a:bodyPr>
          <a:lstStyle/>
          <a:p>
            <a:r>
              <a:rPr lang="en-US" sz="2400" b="1" dirty="0">
                <a:latin typeface="Bahnschrift" panose="020B0502040204020203" pitchFamily="34" charset="0"/>
              </a:rPr>
              <a:t>SAMPLE OUTPUT</a:t>
            </a:r>
            <a:endParaRPr lang="en-IN" sz="2400" b="1" dirty="0">
              <a:latin typeface="Bahnschrift" panose="020B0502040204020203" pitchFamily="34" charset="0"/>
            </a:endParaRPr>
          </a:p>
        </p:txBody>
      </p:sp>
      <p:sp>
        <p:nvSpPr>
          <p:cNvPr id="5" name="TextBox 4">
            <a:extLst>
              <a:ext uri="{FF2B5EF4-FFF2-40B4-BE49-F238E27FC236}">
                <a16:creationId xmlns:a16="http://schemas.microsoft.com/office/drawing/2014/main" id="{DE81B0E3-C2AE-70CA-EF67-389AA0C7AF80}"/>
              </a:ext>
            </a:extLst>
          </p:cNvPr>
          <p:cNvSpPr txBox="1"/>
          <p:nvPr/>
        </p:nvSpPr>
        <p:spPr>
          <a:xfrm>
            <a:off x="4755370" y="129381"/>
            <a:ext cx="4690470" cy="369332"/>
          </a:xfrm>
          <a:prstGeom prst="rect">
            <a:avLst/>
          </a:prstGeom>
          <a:noFill/>
        </p:spPr>
        <p:txBody>
          <a:bodyPr wrap="square" rtlCol="0">
            <a:spAutoFit/>
          </a:bodyPr>
          <a:lstStyle/>
          <a:p>
            <a:r>
              <a:rPr lang="en-IN" dirty="0">
                <a:latin typeface="Bahnschrift" panose="020B0502040204020203" pitchFamily="34" charset="0"/>
              </a:rPr>
              <a:t>[ input : Facebook--&gt; Comments--&gt; Link]</a:t>
            </a:r>
          </a:p>
        </p:txBody>
      </p:sp>
      <p:pic>
        <p:nvPicPr>
          <p:cNvPr id="13" name="facebook Comments Video">
            <a:hlinkClick r:id="" action="ppaction://media"/>
            <a:extLst>
              <a:ext uri="{FF2B5EF4-FFF2-40B4-BE49-F238E27FC236}">
                <a16:creationId xmlns:a16="http://schemas.microsoft.com/office/drawing/2014/main" id="{BE27206D-7663-622B-34DF-681A4DC1AD8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16970" y="628094"/>
            <a:ext cx="10958060" cy="6163322"/>
          </a:xfrm>
        </p:spPr>
      </p:pic>
    </p:spTree>
    <p:extLst>
      <p:ext uri="{BB962C8B-B14F-4D97-AF65-F5344CB8AC3E}">
        <p14:creationId xmlns:p14="http://schemas.microsoft.com/office/powerpoint/2010/main" val="2270650093"/>
      </p:ext>
    </p:extLst>
  </p:cSld>
  <p:clrMapOvr>
    <a:masterClrMapping/>
  </p:clrMapOvr>
  <p:transition spd="med">
    <p:pull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800"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59DCF-65CF-5C18-5877-C7490B12ECA8}"/>
              </a:ext>
            </a:extLst>
          </p:cNvPr>
          <p:cNvSpPr>
            <a:spLocks noGrp="1"/>
          </p:cNvSpPr>
          <p:nvPr>
            <p:ph type="title"/>
          </p:nvPr>
        </p:nvSpPr>
        <p:spPr>
          <a:xfrm>
            <a:off x="1289610" y="0"/>
            <a:ext cx="4463729" cy="628095"/>
          </a:xfrm>
        </p:spPr>
        <p:txBody>
          <a:bodyPr>
            <a:noAutofit/>
          </a:bodyPr>
          <a:lstStyle/>
          <a:p>
            <a:r>
              <a:rPr lang="en-US" sz="2400" b="1" dirty="0">
                <a:latin typeface="Bahnschrift" panose="020B0502040204020203" pitchFamily="34" charset="0"/>
              </a:rPr>
              <a:t>SAMPLE OUTPUT</a:t>
            </a:r>
            <a:endParaRPr lang="en-IN" sz="2400" b="1" dirty="0">
              <a:latin typeface="Bahnschrift" panose="020B0502040204020203" pitchFamily="34" charset="0"/>
            </a:endParaRPr>
          </a:p>
        </p:txBody>
      </p:sp>
      <p:sp>
        <p:nvSpPr>
          <p:cNvPr id="5" name="TextBox 4">
            <a:extLst>
              <a:ext uri="{FF2B5EF4-FFF2-40B4-BE49-F238E27FC236}">
                <a16:creationId xmlns:a16="http://schemas.microsoft.com/office/drawing/2014/main" id="{DE81B0E3-C2AE-70CA-EF67-389AA0C7AF80}"/>
              </a:ext>
            </a:extLst>
          </p:cNvPr>
          <p:cNvSpPr txBox="1"/>
          <p:nvPr/>
        </p:nvSpPr>
        <p:spPr>
          <a:xfrm>
            <a:off x="4755370" y="129381"/>
            <a:ext cx="4690470" cy="369332"/>
          </a:xfrm>
          <a:prstGeom prst="rect">
            <a:avLst/>
          </a:prstGeom>
          <a:noFill/>
        </p:spPr>
        <p:txBody>
          <a:bodyPr wrap="square" rtlCol="0">
            <a:spAutoFit/>
          </a:bodyPr>
          <a:lstStyle/>
          <a:p>
            <a:r>
              <a:rPr lang="en-IN" dirty="0">
                <a:latin typeface="Bahnschrift" panose="020B0502040204020203" pitchFamily="34" charset="0"/>
              </a:rPr>
              <a:t>[ input : Twitter--&gt; Comments--&gt; Link]</a:t>
            </a:r>
          </a:p>
        </p:txBody>
      </p:sp>
      <p:pic>
        <p:nvPicPr>
          <p:cNvPr id="10" name="twitter for elonmusk">
            <a:hlinkClick r:id="" action="ppaction://media"/>
            <a:extLst>
              <a:ext uri="{FF2B5EF4-FFF2-40B4-BE49-F238E27FC236}">
                <a16:creationId xmlns:a16="http://schemas.microsoft.com/office/drawing/2014/main" id="{5025DA63-28B7-603A-F55A-9E209862B99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44142" y="628093"/>
            <a:ext cx="10846411" cy="6100526"/>
          </a:xfrm>
        </p:spPr>
      </p:pic>
    </p:spTree>
    <p:extLst>
      <p:ext uri="{BB962C8B-B14F-4D97-AF65-F5344CB8AC3E}">
        <p14:creationId xmlns:p14="http://schemas.microsoft.com/office/powerpoint/2010/main" val="19241789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817"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28CFE-7A5B-D8B5-C474-DBAF957292FF}"/>
              </a:ext>
            </a:extLst>
          </p:cNvPr>
          <p:cNvSpPr>
            <a:spLocks noGrp="1"/>
          </p:cNvSpPr>
          <p:nvPr>
            <p:ph type="title"/>
          </p:nvPr>
        </p:nvSpPr>
        <p:spPr>
          <a:xfrm>
            <a:off x="1855432" y="3038382"/>
            <a:ext cx="2279822" cy="699117"/>
          </a:xfrm>
        </p:spPr>
        <p:txBody>
          <a:bodyPr>
            <a:normAutofit fontScale="90000"/>
          </a:bodyPr>
          <a:lstStyle/>
          <a:p>
            <a:r>
              <a:rPr lang="en-US" dirty="0"/>
              <a:t>Links:-</a:t>
            </a:r>
            <a:endParaRPr lang="en-IN" dirty="0"/>
          </a:p>
        </p:txBody>
      </p:sp>
      <p:sp>
        <p:nvSpPr>
          <p:cNvPr id="3" name="Content Placeholder 2">
            <a:extLst>
              <a:ext uri="{FF2B5EF4-FFF2-40B4-BE49-F238E27FC236}">
                <a16:creationId xmlns:a16="http://schemas.microsoft.com/office/drawing/2014/main" id="{F849C4E8-CC06-F956-2CA2-CABB984AF452}"/>
              </a:ext>
            </a:extLst>
          </p:cNvPr>
          <p:cNvSpPr>
            <a:spLocks noGrp="1"/>
          </p:cNvSpPr>
          <p:nvPr>
            <p:ph idx="1"/>
          </p:nvPr>
        </p:nvSpPr>
        <p:spPr>
          <a:xfrm>
            <a:off x="1855432" y="3737499"/>
            <a:ext cx="10100351" cy="1583184"/>
          </a:xfrm>
        </p:spPr>
        <p:txBody>
          <a:bodyPr/>
          <a:lstStyle/>
          <a:p>
            <a:r>
              <a:rPr lang="en-US" dirty="0" err="1"/>
              <a:t>Github</a:t>
            </a:r>
            <a:r>
              <a:rPr lang="en-US" dirty="0"/>
              <a:t> Repository link: </a:t>
            </a:r>
            <a:r>
              <a:rPr lang="en-US" dirty="0">
                <a:hlinkClick r:id="rId2"/>
              </a:rPr>
              <a:t>https://github.com/shrishail356/mood_flickers</a:t>
            </a:r>
            <a:endParaRPr lang="en-US" dirty="0"/>
          </a:p>
          <a:p>
            <a:r>
              <a:rPr lang="en-US" dirty="0"/>
              <a:t>Website link : </a:t>
            </a:r>
            <a:r>
              <a:rPr lang="en-US" dirty="0">
                <a:hlinkClick r:id="rId3"/>
              </a:rPr>
              <a:t>https://moodflickers.onrender.com</a:t>
            </a:r>
            <a:endParaRPr lang="en-US" dirty="0"/>
          </a:p>
          <a:p>
            <a:pPr marL="0" indent="0">
              <a:buNone/>
            </a:pPr>
            <a:endParaRPr lang="en-IN" dirty="0"/>
          </a:p>
        </p:txBody>
      </p:sp>
    </p:spTree>
    <p:extLst>
      <p:ext uri="{BB962C8B-B14F-4D97-AF65-F5344CB8AC3E}">
        <p14:creationId xmlns:p14="http://schemas.microsoft.com/office/powerpoint/2010/main" val="1287302529"/>
      </p:ext>
    </p:extLst>
  </p:cSld>
  <p:clrMapOvr>
    <a:masterClrMapping/>
  </p:clrMapOvr>
  <p:transition spd="med">
    <p:pull dir="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18E5C-EC02-420A-7F66-FF2B6001A3C1}"/>
              </a:ext>
            </a:extLst>
          </p:cNvPr>
          <p:cNvSpPr>
            <a:spLocks noGrp="1"/>
          </p:cNvSpPr>
          <p:nvPr>
            <p:ph type="title"/>
          </p:nvPr>
        </p:nvSpPr>
        <p:spPr>
          <a:xfrm>
            <a:off x="1484311" y="156469"/>
            <a:ext cx="3948823" cy="601462"/>
          </a:xfrm>
        </p:spPr>
        <p:txBody>
          <a:bodyPr>
            <a:normAutofit fontScale="90000"/>
          </a:bodyPr>
          <a:lstStyle/>
          <a:p>
            <a:r>
              <a:rPr lang="en-US" b="1" dirty="0">
                <a:latin typeface="Bahnschrift" panose="020B0502040204020203" pitchFamily="34" charset="0"/>
              </a:rPr>
              <a:t>Libraries Used:-</a:t>
            </a:r>
            <a:endParaRPr lang="en-IN" b="1" dirty="0">
              <a:latin typeface="Bahnschrift" panose="020B0502040204020203" pitchFamily="34" charset="0"/>
            </a:endParaRPr>
          </a:p>
        </p:txBody>
      </p:sp>
      <p:sp>
        <p:nvSpPr>
          <p:cNvPr id="3" name="Content Placeholder 2">
            <a:extLst>
              <a:ext uri="{FF2B5EF4-FFF2-40B4-BE49-F238E27FC236}">
                <a16:creationId xmlns:a16="http://schemas.microsoft.com/office/drawing/2014/main" id="{B3E777F4-00F9-BC61-08EB-6EEFCAD94146}"/>
              </a:ext>
            </a:extLst>
          </p:cNvPr>
          <p:cNvSpPr>
            <a:spLocks noGrp="1"/>
          </p:cNvSpPr>
          <p:nvPr>
            <p:ph idx="1"/>
          </p:nvPr>
        </p:nvSpPr>
        <p:spPr>
          <a:xfrm>
            <a:off x="1484311" y="1184428"/>
            <a:ext cx="10278602" cy="5216372"/>
          </a:xfrm>
        </p:spPr>
        <p:txBody>
          <a:bodyPr>
            <a:normAutofit fontScale="85000" lnSpcReduction="20000"/>
          </a:bodyPr>
          <a:lstStyle/>
          <a:p>
            <a:r>
              <a:rPr lang="en-US" b="1" dirty="0">
                <a:solidFill>
                  <a:schemeClr val="accent1"/>
                </a:solidFill>
              </a:rPr>
              <a:t>Pandas python library: </a:t>
            </a:r>
            <a:r>
              <a:rPr lang="en-US" dirty="0"/>
              <a:t>The pandas library is a popular open-source Python library used for data manipulation and analysis. It </a:t>
            </a:r>
            <a:r>
              <a:rPr lang="en-US" b="0" i="0" dirty="0">
                <a:solidFill>
                  <a:srgbClr val="273239"/>
                </a:solidFill>
                <a:effectLst/>
                <a:latin typeface="Nunito" pitchFamily="2" charset="0"/>
              </a:rPr>
              <a:t>is made mainly for working with relational or labeled data both easily and intuitively. It provides various data structures and operations for manipulating numerical data and time series. It can do data set cleaning, merging, and joining,</a:t>
            </a:r>
            <a:r>
              <a:rPr lang="en-IN" b="0" i="0" dirty="0">
                <a:solidFill>
                  <a:srgbClr val="273239"/>
                </a:solidFill>
                <a:effectLst/>
                <a:latin typeface="Nunito" pitchFamily="2" charset="0"/>
              </a:rPr>
              <a:t> </a:t>
            </a:r>
            <a:r>
              <a:rPr lang="en-IN" dirty="0">
                <a:solidFill>
                  <a:srgbClr val="273239"/>
                </a:solidFill>
                <a:latin typeface="Nunito" pitchFamily="2" charset="0"/>
              </a:rPr>
              <a:t>d</a:t>
            </a:r>
            <a:r>
              <a:rPr lang="en-IN" b="0" i="0" dirty="0">
                <a:solidFill>
                  <a:srgbClr val="273239"/>
                </a:solidFill>
                <a:effectLst/>
                <a:latin typeface="Nunito" pitchFamily="2" charset="0"/>
              </a:rPr>
              <a:t>ata Visualization, etc.</a:t>
            </a:r>
          </a:p>
          <a:p>
            <a:r>
              <a:rPr lang="en-IN" b="1" dirty="0">
                <a:solidFill>
                  <a:schemeClr val="accent1"/>
                </a:solidFill>
                <a:latin typeface="Nunito" pitchFamily="2" charset="0"/>
              </a:rPr>
              <a:t>Matplotlib python library: </a:t>
            </a:r>
            <a:r>
              <a:rPr lang="en-US" b="0" i="0" dirty="0">
                <a:solidFill>
                  <a:srgbClr val="273239"/>
                </a:solidFill>
                <a:effectLst/>
                <a:latin typeface="Nunito" pitchFamily="2" charset="0"/>
              </a:rPr>
              <a:t>Matplotlib is an amazing visualization library in Python for 2D plots of arrays. Matplotlib is a multi-platform data visualization library built on NumPy arrays. It is used for data visualization , plotting , statistical analysis, 3d plots and </a:t>
            </a:r>
            <a:r>
              <a:rPr lang="en-US" b="0" i="0" dirty="0" err="1">
                <a:solidFill>
                  <a:srgbClr val="273239"/>
                </a:solidFill>
                <a:effectLst/>
                <a:latin typeface="Nunito" pitchFamily="2" charset="0"/>
              </a:rPr>
              <a:t>animations,etc</a:t>
            </a:r>
            <a:r>
              <a:rPr lang="en-US" b="0" i="0" dirty="0">
                <a:solidFill>
                  <a:srgbClr val="273239"/>
                </a:solidFill>
                <a:effectLst/>
                <a:latin typeface="Nunito" pitchFamily="2" charset="0"/>
              </a:rPr>
              <a:t>.</a:t>
            </a:r>
          </a:p>
          <a:p>
            <a:r>
              <a:rPr lang="en-US" b="1" dirty="0" err="1">
                <a:solidFill>
                  <a:schemeClr val="accent1"/>
                </a:solidFill>
                <a:latin typeface="Nunito" pitchFamily="2" charset="0"/>
              </a:rPr>
              <a:t>ApifyClient</a:t>
            </a:r>
            <a:r>
              <a:rPr lang="en-US" b="1" dirty="0">
                <a:solidFill>
                  <a:schemeClr val="accent1"/>
                </a:solidFill>
                <a:latin typeface="Nunito" pitchFamily="2" charset="0"/>
              </a:rPr>
              <a:t> : </a:t>
            </a:r>
            <a:r>
              <a:rPr lang="en-US" dirty="0" err="1">
                <a:solidFill>
                  <a:srgbClr val="273239"/>
                </a:solidFill>
                <a:latin typeface="Nunito" pitchFamily="2" charset="0"/>
              </a:rPr>
              <a:t>ApifyClient</a:t>
            </a:r>
            <a:r>
              <a:rPr lang="en-US" dirty="0">
                <a:solidFill>
                  <a:srgbClr val="273239"/>
                </a:solidFill>
                <a:latin typeface="Nunito" pitchFamily="2" charset="0"/>
              </a:rPr>
              <a:t> is a software development kit (SDK) provided by </a:t>
            </a:r>
            <a:r>
              <a:rPr lang="en-US" dirty="0" err="1">
                <a:solidFill>
                  <a:srgbClr val="273239"/>
                </a:solidFill>
                <a:latin typeface="Nunito" pitchFamily="2" charset="0"/>
              </a:rPr>
              <a:t>Apify</a:t>
            </a:r>
            <a:r>
              <a:rPr lang="en-US" dirty="0">
                <a:solidFill>
                  <a:srgbClr val="273239"/>
                </a:solidFill>
                <a:latin typeface="Nunito" pitchFamily="2" charset="0"/>
              </a:rPr>
              <a:t>, a platform designed to simplify web scraping, automation, and data extraction tasks. </a:t>
            </a:r>
            <a:r>
              <a:rPr lang="en-US" b="0" i="0" dirty="0" err="1">
                <a:solidFill>
                  <a:srgbClr val="374151"/>
                </a:solidFill>
                <a:effectLst/>
                <a:latin typeface="Söhne"/>
              </a:rPr>
              <a:t>Apify</a:t>
            </a:r>
            <a:r>
              <a:rPr lang="en-US" b="0" i="0" dirty="0">
                <a:solidFill>
                  <a:srgbClr val="374151"/>
                </a:solidFill>
                <a:effectLst/>
                <a:latin typeface="Söhne"/>
              </a:rPr>
              <a:t> focuses on making web scraping accessible to both developers and non-developers, allowing them to easily gather data from websites for various purposes, such as market research, competitive analysis, and content aggregation.</a:t>
            </a:r>
          </a:p>
          <a:p>
            <a:r>
              <a:rPr lang="en-US" b="1" dirty="0">
                <a:solidFill>
                  <a:schemeClr val="accent1"/>
                </a:solidFill>
                <a:latin typeface="Söhne"/>
              </a:rPr>
              <a:t>Flask:</a:t>
            </a:r>
            <a:r>
              <a:rPr lang="en-US" b="0" i="0" dirty="0">
                <a:solidFill>
                  <a:schemeClr val="accent1"/>
                </a:solidFill>
                <a:effectLst/>
                <a:latin typeface="Söhne"/>
              </a:rPr>
              <a:t> </a:t>
            </a:r>
            <a:r>
              <a:rPr lang="en-US" b="0" i="0" dirty="0">
                <a:solidFill>
                  <a:srgbClr val="374151"/>
                </a:solidFill>
                <a:effectLst/>
                <a:latin typeface="Söhne"/>
              </a:rPr>
              <a:t>Flask is a lightweight and flexible web application framework for Python. It's designed to make it easy to build web applications and APIs. Flask provides the basic tools and libraries needed to create web applications, but it leaves many aspects of development up to the developer, giving them the freedom to choose how they want to structure their application.</a:t>
            </a:r>
            <a:endParaRPr lang="en-IN" b="1" dirty="0">
              <a:solidFill>
                <a:srgbClr val="273239"/>
              </a:solidFill>
              <a:effectLst/>
              <a:latin typeface="Nunito" pitchFamily="2" charset="0"/>
            </a:endParaRPr>
          </a:p>
          <a:p>
            <a:endParaRPr lang="en-US" i="0" dirty="0">
              <a:solidFill>
                <a:srgbClr val="273239"/>
              </a:solidFill>
              <a:effectLst/>
              <a:latin typeface="Nunito" pitchFamily="2" charset="0"/>
            </a:endParaRPr>
          </a:p>
          <a:p>
            <a:endParaRPr lang="en-IN" dirty="0"/>
          </a:p>
        </p:txBody>
      </p:sp>
    </p:spTree>
    <p:extLst>
      <p:ext uri="{BB962C8B-B14F-4D97-AF65-F5344CB8AC3E}">
        <p14:creationId xmlns:p14="http://schemas.microsoft.com/office/powerpoint/2010/main" val="901995266"/>
      </p:ext>
    </p:extLst>
  </p:cSld>
  <p:clrMapOvr>
    <a:masterClrMapping/>
  </p:clrMapOvr>
  <p:transition spd="med">
    <p:pull dir="u"/>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7023227-530E-4024-91EF-312A851A758C}">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627C19A7-3107-4CB2-BD0D-F7C79BE028C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3315AA3-EAE3-44ED-8368-BAC2FFFB481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Parallax design</Template>
  <TotalTime>1154</TotalTime>
  <Words>1935</Words>
  <Application>Microsoft Office PowerPoint</Application>
  <PresentationFormat>Widescreen</PresentationFormat>
  <Paragraphs>108</Paragraphs>
  <Slides>13</Slides>
  <Notes>0</Notes>
  <HiddenSlides>0</HiddenSlides>
  <MMClips>4</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Microsoft JhengHei UI</vt:lpstr>
      <vt:lpstr>Arial</vt:lpstr>
      <vt:lpstr>Bahnschrift</vt:lpstr>
      <vt:lpstr>Calibri</vt:lpstr>
      <vt:lpstr>Corbel</vt:lpstr>
      <vt:lpstr>Franklin Gothic</vt:lpstr>
      <vt:lpstr>Nunito</vt:lpstr>
      <vt:lpstr>Söhne</vt:lpstr>
      <vt:lpstr>Parallax</vt:lpstr>
      <vt:lpstr>Basic Details of the Team and Problem Statement</vt:lpstr>
      <vt:lpstr>Idea/Approach Details</vt:lpstr>
      <vt:lpstr>Idea/Approach Details</vt:lpstr>
      <vt:lpstr>SAMPLE OUTPUT</vt:lpstr>
      <vt:lpstr>SAMPLE OUTPUT</vt:lpstr>
      <vt:lpstr>SAMPLE OUTPUT</vt:lpstr>
      <vt:lpstr>SAMPLE OUTPUT</vt:lpstr>
      <vt:lpstr>Links:-</vt:lpstr>
      <vt:lpstr>Libraries Used:-</vt:lpstr>
      <vt:lpstr>EXPLAINATION OF THE CODE</vt:lpstr>
      <vt:lpstr>Explaination of scrape() definition :-</vt:lpstr>
      <vt:lpstr>Benefits of Sentiment Analysis</vt:lpstr>
      <vt:lpstr>Team Member Details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Details of the Team and Problem Statement</dc:title>
  <dc:creator>Priyanka Dandapat</dc:creator>
  <cp:lastModifiedBy>Priyanka Dandapat</cp:lastModifiedBy>
  <cp:revision>12</cp:revision>
  <dcterms:created xsi:type="dcterms:W3CDTF">2023-09-22T06:05:00Z</dcterms:created>
  <dcterms:modified xsi:type="dcterms:W3CDTF">2023-09-23T06:10:33Z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